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sldIdLst>
    <p:sldId id="256" r:id="rId2"/>
    <p:sldId id="261" r:id="rId3"/>
    <p:sldId id="262" r:id="rId4"/>
    <p:sldId id="263" r:id="rId5"/>
    <p:sldId id="264" r:id="rId6"/>
    <p:sldId id="272" r:id="rId7"/>
    <p:sldId id="259" r:id="rId8"/>
    <p:sldId id="276" r:id="rId9"/>
    <p:sldId id="260" r:id="rId10"/>
    <p:sldId id="274" r:id="rId11"/>
    <p:sldId id="321" r:id="rId12"/>
    <p:sldId id="287" r:id="rId13"/>
    <p:sldId id="288" r:id="rId14"/>
    <p:sldId id="290" r:id="rId15"/>
    <p:sldId id="273" r:id="rId16"/>
    <p:sldId id="269" r:id="rId17"/>
    <p:sldId id="294" r:id="rId18"/>
    <p:sldId id="295" r:id="rId19"/>
    <p:sldId id="296" r:id="rId20"/>
    <p:sldId id="305" r:id="rId21"/>
    <p:sldId id="309" r:id="rId22"/>
    <p:sldId id="311" r:id="rId23"/>
    <p:sldId id="310" r:id="rId24"/>
    <p:sldId id="308" r:id="rId25"/>
    <p:sldId id="312" r:id="rId26"/>
    <p:sldId id="317" r:id="rId27"/>
    <p:sldId id="316" r:id="rId28"/>
    <p:sldId id="318" r:id="rId29"/>
    <p:sldId id="297" r:id="rId30"/>
    <p:sldId id="314" r:id="rId31"/>
    <p:sldId id="313" r:id="rId32"/>
    <p:sldId id="300" r:id="rId33"/>
    <p:sldId id="270" r:id="rId34"/>
    <p:sldId id="271" r:id="rId35"/>
    <p:sldId id="303" r:id="rId36"/>
    <p:sldId id="315" r:id="rId37"/>
    <p:sldId id="319" r:id="rId38"/>
    <p:sldId id="278" r:id="rId39"/>
    <p:sldId id="283" r:id="rId40"/>
    <p:sldId id="282" r:id="rId41"/>
    <p:sldId id="284" r:id="rId42"/>
    <p:sldId id="320" r:id="rId43"/>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Vidējs stils 2 - izcēlum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BD3303-3456-4000-965B-866E85E47722}" type="doc">
      <dgm:prSet loTypeId="urn:microsoft.com/office/officeart/2008/layout/HorizontalMultiLevelHierarchy" loCatId="hierarchy" qsTypeId="urn:microsoft.com/office/officeart/2005/8/quickstyle/simple4" qsCatId="simple" csTypeId="urn:microsoft.com/office/officeart/2005/8/colors/accent0_1" csCatId="mainScheme" phldr="1"/>
      <dgm:spPr/>
      <dgm:t>
        <a:bodyPr/>
        <a:lstStyle/>
        <a:p>
          <a:endParaRPr lang="lv-LV"/>
        </a:p>
      </dgm:t>
    </dgm:pt>
    <dgm:pt modelId="{778B2EAE-AAA4-4B9B-AACF-875C69CE2703}">
      <dgm:prSet phldrT="[Teksts]"/>
      <dgm:spPr/>
      <dgm:t>
        <a:bodyPr/>
        <a:lstStyle/>
        <a:p>
          <a:r>
            <a:rPr lang="lv-LV" b="1" dirty="0"/>
            <a:t>skolēna domāšana pakāpeniski pakļaujas loģiski saistošiem secināšanas likumiem</a:t>
          </a:r>
        </a:p>
      </dgm:t>
    </dgm:pt>
    <dgm:pt modelId="{C63A0701-87D8-4273-B18F-286BC80D70E7}" type="parTrans" cxnId="{85BC4A8A-8B32-401E-B9F8-8E497B060F8B}">
      <dgm:prSet/>
      <dgm:spPr/>
      <dgm:t>
        <a:bodyPr/>
        <a:lstStyle/>
        <a:p>
          <a:endParaRPr lang="lv-LV"/>
        </a:p>
      </dgm:t>
    </dgm:pt>
    <dgm:pt modelId="{22CD7C4D-9EF8-4B37-A027-6437215EB9A2}" type="sibTrans" cxnId="{85BC4A8A-8B32-401E-B9F8-8E497B060F8B}">
      <dgm:prSet/>
      <dgm:spPr/>
      <dgm:t>
        <a:bodyPr/>
        <a:lstStyle/>
        <a:p>
          <a:endParaRPr lang="lv-LV"/>
        </a:p>
      </dgm:t>
    </dgm:pt>
    <dgm:pt modelId="{DC80606A-D3EF-4AE3-8F9A-CCBC4C1982C7}">
      <dgm:prSet phldrT="[Teksts]" custT="1"/>
      <dgm:spPr/>
      <dgm:t>
        <a:bodyPr/>
        <a:lstStyle/>
        <a:p>
          <a:r>
            <a:rPr lang="lv-LV" sz="2400" b="1" dirty="0"/>
            <a:t>Loģiskajai domāšanai ir būtiska loma tālākajā personības intelektuālajā attīstībā</a:t>
          </a:r>
        </a:p>
      </dgm:t>
    </dgm:pt>
    <dgm:pt modelId="{CEF2F108-2DDE-4842-8B51-6069F2A61E2E}" type="parTrans" cxnId="{04244720-0DC5-4F1C-9E05-FD46A5D45618}">
      <dgm:prSet/>
      <dgm:spPr/>
      <dgm:t>
        <a:bodyPr/>
        <a:lstStyle/>
        <a:p>
          <a:endParaRPr lang="lv-LV"/>
        </a:p>
      </dgm:t>
    </dgm:pt>
    <dgm:pt modelId="{13A595C9-B88C-46BD-81DD-FC4D2D51D6CE}" type="sibTrans" cxnId="{04244720-0DC5-4F1C-9E05-FD46A5D45618}">
      <dgm:prSet/>
      <dgm:spPr/>
      <dgm:t>
        <a:bodyPr/>
        <a:lstStyle/>
        <a:p>
          <a:endParaRPr lang="lv-LV"/>
        </a:p>
      </dgm:t>
    </dgm:pt>
    <dgm:pt modelId="{1566264D-936B-4FB8-9BCC-BA57B6D3CDEB}">
      <dgm:prSet phldrT="[Teksts]" custT="1"/>
      <dgm:spPr/>
      <dgm:t>
        <a:bodyPr/>
        <a:lstStyle/>
        <a:p>
          <a:r>
            <a:rPr lang="lv-LV" sz="2400" b="1" dirty="0"/>
            <a:t>Matemātikas specifiskā loģika audzina skolēnos domāšanas kultūru</a:t>
          </a:r>
        </a:p>
      </dgm:t>
    </dgm:pt>
    <dgm:pt modelId="{BCEF90C4-6B87-4A32-947E-AC96981FD577}" type="parTrans" cxnId="{AF2C7A83-786D-4800-B42C-FE9FE9CAA04B}">
      <dgm:prSet/>
      <dgm:spPr/>
      <dgm:t>
        <a:bodyPr/>
        <a:lstStyle/>
        <a:p>
          <a:endParaRPr lang="lv-LV"/>
        </a:p>
      </dgm:t>
    </dgm:pt>
    <dgm:pt modelId="{A1F052F4-6D23-4D90-B54B-FC9CCE6735F7}" type="sibTrans" cxnId="{AF2C7A83-786D-4800-B42C-FE9FE9CAA04B}">
      <dgm:prSet/>
      <dgm:spPr/>
      <dgm:t>
        <a:bodyPr/>
        <a:lstStyle/>
        <a:p>
          <a:endParaRPr lang="lv-LV"/>
        </a:p>
      </dgm:t>
    </dgm:pt>
    <dgm:pt modelId="{E8E5B40F-B6CC-4ED8-8F18-00806D20D9CD}">
      <dgm:prSet phldrT="[Teksts]" custT="1"/>
      <dgm:spPr/>
      <dgm:t>
        <a:bodyPr/>
        <a:lstStyle/>
        <a:p>
          <a:r>
            <a:rPr lang="lv-LV" sz="2400" b="1" dirty="0"/>
            <a:t>Matemātikas specifiskā loģika spēj ievērojami paplašināt skolēnu redzesloku. </a:t>
          </a:r>
        </a:p>
      </dgm:t>
    </dgm:pt>
    <dgm:pt modelId="{77E6B73D-C507-4EA7-92EE-0841EB1823CB}" type="parTrans" cxnId="{AA1675A2-08BD-4E7B-A6AD-FA20D3E15DF8}">
      <dgm:prSet/>
      <dgm:spPr/>
      <dgm:t>
        <a:bodyPr/>
        <a:lstStyle/>
        <a:p>
          <a:endParaRPr lang="lv-LV"/>
        </a:p>
      </dgm:t>
    </dgm:pt>
    <dgm:pt modelId="{12FC235E-E22A-4913-9C39-5EB298A311A3}" type="sibTrans" cxnId="{AA1675A2-08BD-4E7B-A6AD-FA20D3E15DF8}">
      <dgm:prSet/>
      <dgm:spPr/>
      <dgm:t>
        <a:bodyPr/>
        <a:lstStyle/>
        <a:p>
          <a:endParaRPr lang="lv-LV"/>
        </a:p>
      </dgm:t>
    </dgm:pt>
    <dgm:pt modelId="{129F3A02-A11A-4828-A3C9-19DAAC316E79}" type="pres">
      <dgm:prSet presAssocID="{E2BD3303-3456-4000-965B-866E85E47722}" presName="Name0" presStyleCnt="0">
        <dgm:presLayoutVars>
          <dgm:chPref val="1"/>
          <dgm:dir/>
          <dgm:animOne val="branch"/>
          <dgm:animLvl val="lvl"/>
          <dgm:resizeHandles val="exact"/>
        </dgm:presLayoutVars>
      </dgm:prSet>
      <dgm:spPr/>
      <dgm:t>
        <a:bodyPr/>
        <a:lstStyle/>
        <a:p>
          <a:endParaRPr lang="lv-LV"/>
        </a:p>
      </dgm:t>
    </dgm:pt>
    <dgm:pt modelId="{3BD6871E-97B2-4309-B6E9-C88D26EB8352}" type="pres">
      <dgm:prSet presAssocID="{778B2EAE-AAA4-4B9B-AACF-875C69CE2703}" presName="root1" presStyleCnt="0"/>
      <dgm:spPr/>
    </dgm:pt>
    <dgm:pt modelId="{41624F08-04BD-4510-8190-3C6BD36D6166}" type="pres">
      <dgm:prSet presAssocID="{778B2EAE-AAA4-4B9B-AACF-875C69CE2703}" presName="LevelOneTextNode" presStyleLbl="node0" presStyleIdx="0" presStyleCnt="1" custAng="5400000" custScaleX="377021" custScaleY="70371">
        <dgm:presLayoutVars>
          <dgm:chPref val="3"/>
        </dgm:presLayoutVars>
      </dgm:prSet>
      <dgm:spPr/>
      <dgm:t>
        <a:bodyPr/>
        <a:lstStyle/>
        <a:p>
          <a:endParaRPr lang="lv-LV"/>
        </a:p>
      </dgm:t>
    </dgm:pt>
    <dgm:pt modelId="{0C18C444-245A-40AB-9705-1E59567B779A}" type="pres">
      <dgm:prSet presAssocID="{778B2EAE-AAA4-4B9B-AACF-875C69CE2703}" presName="level2hierChild" presStyleCnt="0"/>
      <dgm:spPr/>
    </dgm:pt>
    <dgm:pt modelId="{3D518C63-DCB6-473C-8005-9498B9084584}" type="pres">
      <dgm:prSet presAssocID="{CEF2F108-2DDE-4842-8B51-6069F2A61E2E}" presName="conn2-1" presStyleLbl="parChTrans1D2" presStyleIdx="0" presStyleCnt="3"/>
      <dgm:spPr/>
      <dgm:t>
        <a:bodyPr/>
        <a:lstStyle/>
        <a:p>
          <a:endParaRPr lang="lv-LV"/>
        </a:p>
      </dgm:t>
    </dgm:pt>
    <dgm:pt modelId="{CBD66683-A27C-4D70-BD30-43C504AF879A}" type="pres">
      <dgm:prSet presAssocID="{CEF2F108-2DDE-4842-8B51-6069F2A61E2E}" presName="connTx" presStyleLbl="parChTrans1D2" presStyleIdx="0" presStyleCnt="3"/>
      <dgm:spPr/>
      <dgm:t>
        <a:bodyPr/>
        <a:lstStyle/>
        <a:p>
          <a:endParaRPr lang="lv-LV"/>
        </a:p>
      </dgm:t>
    </dgm:pt>
    <dgm:pt modelId="{38B15A57-A34A-456C-B837-8EC4B2625199}" type="pres">
      <dgm:prSet presAssocID="{DC80606A-D3EF-4AE3-8F9A-CCBC4C1982C7}" presName="root2" presStyleCnt="0"/>
      <dgm:spPr/>
    </dgm:pt>
    <dgm:pt modelId="{8D6F58E8-17D4-42DA-867E-F5F3C573DC47}" type="pres">
      <dgm:prSet presAssocID="{DC80606A-D3EF-4AE3-8F9A-CCBC4C1982C7}" presName="LevelTwoTextNode" presStyleLbl="node2" presStyleIdx="0" presStyleCnt="3" custScaleX="129458" custScaleY="160198" custLinFactNeighborX="12419" custLinFactNeighborY="-50319">
        <dgm:presLayoutVars>
          <dgm:chPref val="3"/>
        </dgm:presLayoutVars>
      </dgm:prSet>
      <dgm:spPr/>
      <dgm:t>
        <a:bodyPr/>
        <a:lstStyle/>
        <a:p>
          <a:endParaRPr lang="lv-LV"/>
        </a:p>
      </dgm:t>
    </dgm:pt>
    <dgm:pt modelId="{FA9A26E2-B6C3-46DB-B433-EE7079C655EB}" type="pres">
      <dgm:prSet presAssocID="{DC80606A-D3EF-4AE3-8F9A-CCBC4C1982C7}" presName="level3hierChild" presStyleCnt="0"/>
      <dgm:spPr/>
    </dgm:pt>
    <dgm:pt modelId="{6DF0D017-FA1B-41E1-AF96-8F063F1C3A69}" type="pres">
      <dgm:prSet presAssocID="{BCEF90C4-6B87-4A32-947E-AC96981FD577}" presName="conn2-1" presStyleLbl="parChTrans1D2" presStyleIdx="1" presStyleCnt="3"/>
      <dgm:spPr/>
      <dgm:t>
        <a:bodyPr/>
        <a:lstStyle/>
        <a:p>
          <a:endParaRPr lang="lv-LV"/>
        </a:p>
      </dgm:t>
    </dgm:pt>
    <dgm:pt modelId="{77D3E306-D91D-450C-8F57-54B4B9384F33}" type="pres">
      <dgm:prSet presAssocID="{BCEF90C4-6B87-4A32-947E-AC96981FD577}" presName="connTx" presStyleLbl="parChTrans1D2" presStyleIdx="1" presStyleCnt="3"/>
      <dgm:spPr/>
      <dgm:t>
        <a:bodyPr/>
        <a:lstStyle/>
        <a:p>
          <a:endParaRPr lang="lv-LV"/>
        </a:p>
      </dgm:t>
    </dgm:pt>
    <dgm:pt modelId="{15BB465A-F51A-4344-9A28-2639D7FBAB07}" type="pres">
      <dgm:prSet presAssocID="{1566264D-936B-4FB8-9BCC-BA57B6D3CDEB}" presName="root2" presStyleCnt="0"/>
      <dgm:spPr/>
    </dgm:pt>
    <dgm:pt modelId="{0AAA0CD1-4E08-4B4F-BFC8-CC999EFF8D74}" type="pres">
      <dgm:prSet presAssocID="{1566264D-936B-4FB8-9BCC-BA57B6D3CDEB}" presName="LevelTwoTextNode" presStyleLbl="node2" presStyleIdx="1" presStyleCnt="3" custScaleX="126536" custScaleY="132199" custLinFactNeighborX="10495" custLinFactNeighborY="-7316">
        <dgm:presLayoutVars>
          <dgm:chPref val="3"/>
        </dgm:presLayoutVars>
      </dgm:prSet>
      <dgm:spPr/>
      <dgm:t>
        <a:bodyPr/>
        <a:lstStyle/>
        <a:p>
          <a:endParaRPr lang="lv-LV"/>
        </a:p>
      </dgm:t>
    </dgm:pt>
    <dgm:pt modelId="{95DEE1C7-31C1-4CA8-AC3A-58635835623F}" type="pres">
      <dgm:prSet presAssocID="{1566264D-936B-4FB8-9BCC-BA57B6D3CDEB}" presName="level3hierChild" presStyleCnt="0"/>
      <dgm:spPr/>
    </dgm:pt>
    <dgm:pt modelId="{5FFE6E21-C699-4AC6-87DE-8F8EFE0FD157}" type="pres">
      <dgm:prSet presAssocID="{77E6B73D-C507-4EA7-92EE-0841EB1823CB}" presName="conn2-1" presStyleLbl="parChTrans1D2" presStyleIdx="2" presStyleCnt="3"/>
      <dgm:spPr/>
      <dgm:t>
        <a:bodyPr/>
        <a:lstStyle/>
        <a:p>
          <a:endParaRPr lang="lv-LV"/>
        </a:p>
      </dgm:t>
    </dgm:pt>
    <dgm:pt modelId="{A2A098FE-8D7A-4BBB-9669-91A55B5AE680}" type="pres">
      <dgm:prSet presAssocID="{77E6B73D-C507-4EA7-92EE-0841EB1823CB}" presName="connTx" presStyleLbl="parChTrans1D2" presStyleIdx="2" presStyleCnt="3"/>
      <dgm:spPr/>
      <dgm:t>
        <a:bodyPr/>
        <a:lstStyle/>
        <a:p>
          <a:endParaRPr lang="lv-LV"/>
        </a:p>
      </dgm:t>
    </dgm:pt>
    <dgm:pt modelId="{2196F9A3-8897-4E8D-A18E-72AD3C38B98C}" type="pres">
      <dgm:prSet presAssocID="{E8E5B40F-B6CC-4ED8-8F18-00806D20D9CD}" presName="root2" presStyleCnt="0"/>
      <dgm:spPr/>
    </dgm:pt>
    <dgm:pt modelId="{A5E07796-6119-49E3-A213-089D547F990E}" type="pres">
      <dgm:prSet presAssocID="{E8E5B40F-B6CC-4ED8-8F18-00806D20D9CD}" presName="LevelTwoTextNode" presStyleLbl="node2" presStyleIdx="2" presStyleCnt="3" custScaleX="127564" custScaleY="152959" custLinFactNeighborX="8131" custLinFactNeighborY="-1658">
        <dgm:presLayoutVars>
          <dgm:chPref val="3"/>
        </dgm:presLayoutVars>
      </dgm:prSet>
      <dgm:spPr/>
      <dgm:t>
        <a:bodyPr/>
        <a:lstStyle/>
        <a:p>
          <a:endParaRPr lang="lv-LV"/>
        </a:p>
      </dgm:t>
    </dgm:pt>
    <dgm:pt modelId="{6E649C01-FF4E-41E9-98F2-BEA94BB7B137}" type="pres">
      <dgm:prSet presAssocID="{E8E5B40F-B6CC-4ED8-8F18-00806D20D9CD}" presName="level3hierChild" presStyleCnt="0"/>
      <dgm:spPr/>
    </dgm:pt>
  </dgm:ptLst>
  <dgm:cxnLst>
    <dgm:cxn modelId="{04244720-0DC5-4F1C-9E05-FD46A5D45618}" srcId="{778B2EAE-AAA4-4B9B-AACF-875C69CE2703}" destId="{DC80606A-D3EF-4AE3-8F9A-CCBC4C1982C7}" srcOrd="0" destOrd="0" parTransId="{CEF2F108-2DDE-4842-8B51-6069F2A61E2E}" sibTransId="{13A595C9-B88C-46BD-81DD-FC4D2D51D6CE}"/>
    <dgm:cxn modelId="{8E5B4410-F429-4FB1-A8D9-DE0CD72639DA}" type="presOf" srcId="{BCEF90C4-6B87-4A32-947E-AC96981FD577}" destId="{77D3E306-D91D-450C-8F57-54B4B9384F33}" srcOrd="1" destOrd="0" presId="urn:microsoft.com/office/officeart/2008/layout/HorizontalMultiLevelHierarchy"/>
    <dgm:cxn modelId="{683F8FEF-6D9C-4B11-BDD0-8CDCC80C44CE}" type="presOf" srcId="{77E6B73D-C507-4EA7-92EE-0841EB1823CB}" destId="{5FFE6E21-C699-4AC6-87DE-8F8EFE0FD157}" srcOrd="0" destOrd="0" presId="urn:microsoft.com/office/officeart/2008/layout/HorizontalMultiLevelHierarchy"/>
    <dgm:cxn modelId="{DFAD661A-CC54-4E6C-BF9D-794E6165E034}" type="presOf" srcId="{BCEF90C4-6B87-4A32-947E-AC96981FD577}" destId="{6DF0D017-FA1B-41E1-AF96-8F063F1C3A69}" srcOrd="0" destOrd="0" presId="urn:microsoft.com/office/officeart/2008/layout/HorizontalMultiLevelHierarchy"/>
    <dgm:cxn modelId="{85BC4A8A-8B32-401E-B9F8-8E497B060F8B}" srcId="{E2BD3303-3456-4000-965B-866E85E47722}" destId="{778B2EAE-AAA4-4B9B-AACF-875C69CE2703}" srcOrd="0" destOrd="0" parTransId="{C63A0701-87D8-4273-B18F-286BC80D70E7}" sibTransId="{22CD7C4D-9EF8-4B37-A027-6437215EB9A2}"/>
    <dgm:cxn modelId="{7B83AB36-CCD5-466D-9A76-D41126CF8DEE}" type="presOf" srcId="{1566264D-936B-4FB8-9BCC-BA57B6D3CDEB}" destId="{0AAA0CD1-4E08-4B4F-BFC8-CC999EFF8D74}" srcOrd="0" destOrd="0" presId="urn:microsoft.com/office/officeart/2008/layout/HorizontalMultiLevelHierarchy"/>
    <dgm:cxn modelId="{C07C7187-9208-4152-9DBF-8C831C241FC6}" type="presOf" srcId="{E8E5B40F-B6CC-4ED8-8F18-00806D20D9CD}" destId="{A5E07796-6119-49E3-A213-089D547F990E}" srcOrd="0" destOrd="0" presId="urn:microsoft.com/office/officeart/2008/layout/HorizontalMultiLevelHierarchy"/>
    <dgm:cxn modelId="{82730A9F-5D89-4EBE-B43C-5B57A9653E01}" type="presOf" srcId="{CEF2F108-2DDE-4842-8B51-6069F2A61E2E}" destId="{3D518C63-DCB6-473C-8005-9498B9084584}" srcOrd="0" destOrd="0" presId="urn:microsoft.com/office/officeart/2008/layout/HorizontalMultiLevelHierarchy"/>
    <dgm:cxn modelId="{AA1675A2-08BD-4E7B-A6AD-FA20D3E15DF8}" srcId="{778B2EAE-AAA4-4B9B-AACF-875C69CE2703}" destId="{E8E5B40F-B6CC-4ED8-8F18-00806D20D9CD}" srcOrd="2" destOrd="0" parTransId="{77E6B73D-C507-4EA7-92EE-0841EB1823CB}" sibTransId="{12FC235E-E22A-4913-9C39-5EB298A311A3}"/>
    <dgm:cxn modelId="{713F664A-706B-4A9F-8A00-F1EC60842DD0}" type="presOf" srcId="{E2BD3303-3456-4000-965B-866E85E47722}" destId="{129F3A02-A11A-4828-A3C9-19DAAC316E79}" srcOrd="0" destOrd="0" presId="urn:microsoft.com/office/officeart/2008/layout/HorizontalMultiLevelHierarchy"/>
    <dgm:cxn modelId="{CB0E0A20-2C09-41CF-AC73-8D8EFCFADF07}" type="presOf" srcId="{77E6B73D-C507-4EA7-92EE-0841EB1823CB}" destId="{A2A098FE-8D7A-4BBB-9669-91A55B5AE680}" srcOrd="1" destOrd="0" presId="urn:microsoft.com/office/officeart/2008/layout/HorizontalMultiLevelHierarchy"/>
    <dgm:cxn modelId="{553529C8-92CF-4336-BB14-83D0F980D8AE}" type="presOf" srcId="{778B2EAE-AAA4-4B9B-AACF-875C69CE2703}" destId="{41624F08-04BD-4510-8190-3C6BD36D6166}" srcOrd="0" destOrd="0" presId="urn:microsoft.com/office/officeart/2008/layout/HorizontalMultiLevelHierarchy"/>
    <dgm:cxn modelId="{60E5C9F8-CDA3-4CC5-BFF3-C5555B23C323}" type="presOf" srcId="{CEF2F108-2DDE-4842-8B51-6069F2A61E2E}" destId="{CBD66683-A27C-4D70-BD30-43C504AF879A}" srcOrd="1" destOrd="0" presId="urn:microsoft.com/office/officeart/2008/layout/HorizontalMultiLevelHierarchy"/>
    <dgm:cxn modelId="{AF2C7A83-786D-4800-B42C-FE9FE9CAA04B}" srcId="{778B2EAE-AAA4-4B9B-AACF-875C69CE2703}" destId="{1566264D-936B-4FB8-9BCC-BA57B6D3CDEB}" srcOrd="1" destOrd="0" parTransId="{BCEF90C4-6B87-4A32-947E-AC96981FD577}" sibTransId="{A1F052F4-6D23-4D90-B54B-FC9CCE6735F7}"/>
    <dgm:cxn modelId="{5848D4EA-9A04-4C80-B506-D16723FB76A7}" type="presOf" srcId="{DC80606A-D3EF-4AE3-8F9A-CCBC4C1982C7}" destId="{8D6F58E8-17D4-42DA-867E-F5F3C573DC47}" srcOrd="0" destOrd="0" presId="urn:microsoft.com/office/officeart/2008/layout/HorizontalMultiLevelHierarchy"/>
    <dgm:cxn modelId="{CC790A51-38B0-4EFA-ACF0-3EEA7D3D7472}" type="presParOf" srcId="{129F3A02-A11A-4828-A3C9-19DAAC316E79}" destId="{3BD6871E-97B2-4309-B6E9-C88D26EB8352}" srcOrd="0" destOrd="0" presId="urn:microsoft.com/office/officeart/2008/layout/HorizontalMultiLevelHierarchy"/>
    <dgm:cxn modelId="{A8A9EA89-D36C-4F7F-9582-24777FAE45CC}" type="presParOf" srcId="{3BD6871E-97B2-4309-B6E9-C88D26EB8352}" destId="{41624F08-04BD-4510-8190-3C6BD36D6166}" srcOrd="0" destOrd="0" presId="urn:microsoft.com/office/officeart/2008/layout/HorizontalMultiLevelHierarchy"/>
    <dgm:cxn modelId="{68251869-D88D-49E3-B836-5AF15CC91764}" type="presParOf" srcId="{3BD6871E-97B2-4309-B6E9-C88D26EB8352}" destId="{0C18C444-245A-40AB-9705-1E59567B779A}" srcOrd="1" destOrd="0" presId="urn:microsoft.com/office/officeart/2008/layout/HorizontalMultiLevelHierarchy"/>
    <dgm:cxn modelId="{CE067A34-F0C5-4B1B-AF4A-595A7F61EC4C}" type="presParOf" srcId="{0C18C444-245A-40AB-9705-1E59567B779A}" destId="{3D518C63-DCB6-473C-8005-9498B9084584}" srcOrd="0" destOrd="0" presId="urn:microsoft.com/office/officeart/2008/layout/HorizontalMultiLevelHierarchy"/>
    <dgm:cxn modelId="{3B0C41E2-56EA-4F17-BCE5-FE8835A7137A}" type="presParOf" srcId="{3D518C63-DCB6-473C-8005-9498B9084584}" destId="{CBD66683-A27C-4D70-BD30-43C504AF879A}" srcOrd="0" destOrd="0" presId="urn:microsoft.com/office/officeart/2008/layout/HorizontalMultiLevelHierarchy"/>
    <dgm:cxn modelId="{CD8CD16E-C726-4A1A-A96E-C6548F07F9AD}" type="presParOf" srcId="{0C18C444-245A-40AB-9705-1E59567B779A}" destId="{38B15A57-A34A-456C-B837-8EC4B2625199}" srcOrd="1" destOrd="0" presId="urn:microsoft.com/office/officeart/2008/layout/HorizontalMultiLevelHierarchy"/>
    <dgm:cxn modelId="{FFC0241C-052C-4792-87CC-E9F8A24716AC}" type="presParOf" srcId="{38B15A57-A34A-456C-B837-8EC4B2625199}" destId="{8D6F58E8-17D4-42DA-867E-F5F3C573DC47}" srcOrd="0" destOrd="0" presId="urn:microsoft.com/office/officeart/2008/layout/HorizontalMultiLevelHierarchy"/>
    <dgm:cxn modelId="{B5706039-3642-4E45-87AE-8EDF74510B9E}" type="presParOf" srcId="{38B15A57-A34A-456C-B837-8EC4B2625199}" destId="{FA9A26E2-B6C3-46DB-B433-EE7079C655EB}" srcOrd="1" destOrd="0" presId="urn:microsoft.com/office/officeart/2008/layout/HorizontalMultiLevelHierarchy"/>
    <dgm:cxn modelId="{57D59C6C-C1C3-4D9C-BC09-9529592A57D7}" type="presParOf" srcId="{0C18C444-245A-40AB-9705-1E59567B779A}" destId="{6DF0D017-FA1B-41E1-AF96-8F063F1C3A69}" srcOrd="2" destOrd="0" presId="urn:microsoft.com/office/officeart/2008/layout/HorizontalMultiLevelHierarchy"/>
    <dgm:cxn modelId="{02C66751-3EF2-4503-AAA9-D93416F781A9}" type="presParOf" srcId="{6DF0D017-FA1B-41E1-AF96-8F063F1C3A69}" destId="{77D3E306-D91D-450C-8F57-54B4B9384F33}" srcOrd="0" destOrd="0" presId="urn:microsoft.com/office/officeart/2008/layout/HorizontalMultiLevelHierarchy"/>
    <dgm:cxn modelId="{B8830A74-07CE-4807-AE30-C711F3703BA2}" type="presParOf" srcId="{0C18C444-245A-40AB-9705-1E59567B779A}" destId="{15BB465A-F51A-4344-9A28-2639D7FBAB07}" srcOrd="3" destOrd="0" presId="urn:microsoft.com/office/officeart/2008/layout/HorizontalMultiLevelHierarchy"/>
    <dgm:cxn modelId="{8660EE55-A789-4EB3-9545-49B9ED7C39B9}" type="presParOf" srcId="{15BB465A-F51A-4344-9A28-2639D7FBAB07}" destId="{0AAA0CD1-4E08-4B4F-BFC8-CC999EFF8D74}" srcOrd="0" destOrd="0" presId="urn:microsoft.com/office/officeart/2008/layout/HorizontalMultiLevelHierarchy"/>
    <dgm:cxn modelId="{3E910D31-341C-4868-89F9-F3D5ABF40B1A}" type="presParOf" srcId="{15BB465A-F51A-4344-9A28-2639D7FBAB07}" destId="{95DEE1C7-31C1-4CA8-AC3A-58635835623F}" srcOrd="1" destOrd="0" presId="urn:microsoft.com/office/officeart/2008/layout/HorizontalMultiLevelHierarchy"/>
    <dgm:cxn modelId="{79D8BFCD-2A1D-4085-A847-E0C7D2128109}" type="presParOf" srcId="{0C18C444-245A-40AB-9705-1E59567B779A}" destId="{5FFE6E21-C699-4AC6-87DE-8F8EFE0FD157}" srcOrd="4" destOrd="0" presId="urn:microsoft.com/office/officeart/2008/layout/HorizontalMultiLevelHierarchy"/>
    <dgm:cxn modelId="{DA2D240C-28CD-4BED-BB4A-64571C0B70FF}" type="presParOf" srcId="{5FFE6E21-C699-4AC6-87DE-8F8EFE0FD157}" destId="{A2A098FE-8D7A-4BBB-9669-91A55B5AE680}" srcOrd="0" destOrd="0" presId="urn:microsoft.com/office/officeart/2008/layout/HorizontalMultiLevelHierarchy"/>
    <dgm:cxn modelId="{EA0842A6-9865-4E7A-A49B-68FFBAC3CA8E}" type="presParOf" srcId="{0C18C444-245A-40AB-9705-1E59567B779A}" destId="{2196F9A3-8897-4E8D-A18E-72AD3C38B98C}" srcOrd="5" destOrd="0" presId="urn:microsoft.com/office/officeart/2008/layout/HorizontalMultiLevelHierarchy"/>
    <dgm:cxn modelId="{227F97D1-15BB-4135-9FC0-E20B494E4F74}" type="presParOf" srcId="{2196F9A3-8897-4E8D-A18E-72AD3C38B98C}" destId="{A5E07796-6119-49E3-A213-089D547F990E}" srcOrd="0" destOrd="0" presId="urn:microsoft.com/office/officeart/2008/layout/HorizontalMultiLevelHierarchy"/>
    <dgm:cxn modelId="{326D17A8-70AB-45B5-A729-7B3AD8DA297A}" type="presParOf" srcId="{2196F9A3-8897-4E8D-A18E-72AD3C38B98C}" destId="{6E649C01-FF4E-41E9-98F2-BEA94BB7B137}"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552A1AA-4FB5-41C0-8A9D-34C84ACC1CB8}" type="doc">
      <dgm:prSet loTypeId="urn:microsoft.com/office/officeart/2009/3/layout/PlusandMinus" loCatId="relationship" qsTypeId="urn:microsoft.com/office/officeart/2005/8/quickstyle/3d1" qsCatId="3D" csTypeId="urn:microsoft.com/office/officeart/2005/8/colors/accent1_2" csCatId="accent1" phldr="1"/>
      <dgm:spPr/>
      <dgm:t>
        <a:bodyPr/>
        <a:lstStyle/>
        <a:p>
          <a:endParaRPr lang="lv-LV"/>
        </a:p>
      </dgm:t>
    </dgm:pt>
    <dgm:pt modelId="{C7E8EC32-A360-4246-828D-1560015BF181}">
      <dgm:prSet phldrT="[Teksts]" custT="1"/>
      <dgm:spPr/>
      <dgm:t>
        <a:bodyPr/>
        <a:lstStyle/>
        <a:p>
          <a:r>
            <a:rPr lang="lv-LV" sz="2400" b="1" dirty="0"/>
            <a:t>Ir skolēni, kuri nesagaidījuši uzdevuma skaidrojuma noslēgumu to jau ir izpratuši un risina uzdevumu patstāvīgi, jo viņiem ir atmiņas par iepriekš iemācīto vielu un vēlme parādīt savas zināšanas, varēšanu, iespējas</a:t>
          </a:r>
          <a:r>
            <a:rPr lang="lv-LV" sz="2400" dirty="0"/>
            <a:t>.</a:t>
          </a:r>
        </a:p>
      </dgm:t>
    </dgm:pt>
    <dgm:pt modelId="{B167960D-055C-46C2-8A1B-376F2769B897}" type="parTrans" cxnId="{30EA1895-5941-4937-8E6F-7CA90016BF5E}">
      <dgm:prSet/>
      <dgm:spPr/>
      <dgm:t>
        <a:bodyPr/>
        <a:lstStyle/>
        <a:p>
          <a:endParaRPr lang="lv-LV"/>
        </a:p>
      </dgm:t>
    </dgm:pt>
    <dgm:pt modelId="{CA843426-5678-44DE-BD20-A1D3AC09EE6F}" type="sibTrans" cxnId="{30EA1895-5941-4937-8E6F-7CA90016BF5E}">
      <dgm:prSet/>
      <dgm:spPr/>
      <dgm:t>
        <a:bodyPr/>
        <a:lstStyle/>
        <a:p>
          <a:endParaRPr lang="lv-LV"/>
        </a:p>
      </dgm:t>
    </dgm:pt>
    <dgm:pt modelId="{EA0558D0-0ADD-424C-B2CB-826BE3329CA3}">
      <dgm:prSet phldrT="[Teksts]" custT="1"/>
      <dgm:spPr/>
      <dgm:t>
        <a:bodyPr/>
        <a:lstStyle/>
        <a:p>
          <a:r>
            <a:rPr lang="lv-LV" sz="2400" b="1" dirty="0"/>
            <a:t>Ir skolēni, kuri vienaldzīgām acīm skatās uz tāfeli,</a:t>
          </a:r>
        </a:p>
        <a:p>
          <a:r>
            <a:rPr lang="lv-LV" sz="2400" b="1" dirty="0"/>
            <a:t>jo šiem skolēniem nav pamatzināšanu, viņiem nav, ko atcerēties, nav, par ko domāt, nav, ko analizēt, jo atmiņā ir „tukšums”. </a:t>
          </a:r>
        </a:p>
      </dgm:t>
    </dgm:pt>
    <dgm:pt modelId="{4888985F-1EF7-4A42-9CE0-9391056F5922}" type="parTrans" cxnId="{A3A60614-4BF3-4AA4-B062-083AA517B830}">
      <dgm:prSet/>
      <dgm:spPr/>
      <dgm:t>
        <a:bodyPr/>
        <a:lstStyle/>
        <a:p>
          <a:endParaRPr lang="lv-LV"/>
        </a:p>
      </dgm:t>
    </dgm:pt>
    <dgm:pt modelId="{1893A089-A1C7-4072-8556-E5EE6C5BB532}" type="sibTrans" cxnId="{A3A60614-4BF3-4AA4-B062-083AA517B830}">
      <dgm:prSet/>
      <dgm:spPr/>
      <dgm:t>
        <a:bodyPr/>
        <a:lstStyle/>
        <a:p>
          <a:endParaRPr lang="lv-LV"/>
        </a:p>
      </dgm:t>
    </dgm:pt>
    <dgm:pt modelId="{A5D448F1-F2AE-47FE-9C9A-D5B4CEBAB218}" type="pres">
      <dgm:prSet presAssocID="{A552A1AA-4FB5-41C0-8A9D-34C84ACC1CB8}" presName="Name0" presStyleCnt="0">
        <dgm:presLayoutVars>
          <dgm:chMax val="2"/>
          <dgm:chPref val="2"/>
          <dgm:dir/>
          <dgm:animOne/>
          <dgm:resizeHandles val="exact"/>
        </dgm:presLayoutVars>
      </dgm:prSet>
      <dgm:spPr/>
      <dgm:t>
        <a:bodyPr/>
        <a:lstStyle/>
        <a:p>
          <a:endParaRPr lang="lv-LV"/>
        </a:p>
      </dgm:t>
    </dgm:pt>
    <dgm:pt modelId="{4F0B53F9-450E-4467-BE5C-DB68C547DABE}" type="pres">
      <dgm:prSet presAssocID="{A552A1AA-4FB5-41C0-8A9D-34C84ACC1CB8}" presName="Background" presStyleLbl="bgImgPlace1" presStyleIdx="0" presStyleCnt="1" custScaleX="114943" custScaleY="129742" custLinFactNeighborX="-4305" custLinFactNeighborY="-717"/>
      <dgm:spPr/>
    </dgm:pt>
    <dgm:pt modelId="{967F8E9C-1E22-4C3E-9578-E69BBC527ED7}" type="pres">
      <dgm:prSet presAssocID="{A552A1AA-4FB5-41C0-8A9D-34C84ACC1CB8}" presName="ParentText1" presStyleLbl="revTx" presStyleIdx="0" presStyleCnt="2">
        <dgm:presLayoutVars>
          <dgm:chMax val="0"/>
          <dgm:chPref val="0"/>
          <dgm:bulletEnabled val="1"/>
        </dgm:presLayoutVars>
      </dgm:prSet>
      <dgm:spPr/>
      <dgm:t>
        <a:bodyPr/>
        <a:lstStyle/>
        <a:p>
          <a:endParaRPr lang="lv-LV"/>
        </a:p>
      </dgm:t>
    </dgm:pt>
    <dgm:pt modelId="{BA55C2AC-B8D3-4A85-9BD4-14187F1BC888}" type="pres">
      <dgm:prSet presAssocID="{A552A1AA-4FB5-41C0-8A9D-34C84ACC1CB8}" presName="ParentText2" presStyleLbl="revTx" presStyleIdx="1" presStyleCnt="2">
        <dgm:presLayoutVars>
          <dgm:chMax val="0"/>
          <dgm:chPref val="0"/>
          <dgm:bulletEnabled val="1"/>
        </dgm:presLayoutVars>
      </dgm:prSet>
      <dgm:spPr/>
      <dgm:t>
        <a:bodyPr/>
        <a:lstStyle/>
        <a:p>
          <a:endParaRPr lang="lv-LV"/>
        </a:p>
      </dgm:t>
    </dgm:pt>
    <dgm:pt modelId="{677A378D-59BC-4D13-805A-C643236BBA59}" type="pres">
      <dgm:prSet presAssocID="{A552A1AA-4FB5-41C0-8A9D-34C84ACC1CB8}" presName="Plus" presStyleLbl="alignNode1" presStyleIdx="0" presStyleCnt="2"/>
      <dgm:spPr/>
    </dgm:pt>
    <dgm:pt modelId="{4E33F77F-AD5C-4951-B647-BF7BEE0C0A3D}" type="pres">
      <dgm:prSet presAssocID="{A552A1AA-4FB5-41C0-8A9D-34C84ACC1CB8}" presName="Minus" presStyleLbl="alignNode1" presStyleIdx="1" presStyleCnt="2"/>
      <dgm:spPr/>
    </dgm:pt>
    <dgm:pt modelId="{F25933E9-D582-4DC0-A492-D415790139CD}" type="pres">
      <dgm:prSet presAssocID="{A552A1AA-4FB5-41C0-8A9D-34C84ACC1CB8}" presName="Divider" presStyleLbl="parChTrans1D1" presStyleIdx="0" presStyleCnt="1"/>
      <dgm:spPr/>
    </dgm:pt>
  </dgm:ptLst>
  <dgm:cxnLst>
    <dgm:cxn modelId="{A3A60614-4BF3-4AA4-B062-083AA517B830}" srcId="{A552A1AA-4FB5-41C0-8A9D-34C84ACC1CB8}" destId="{EA0558D0-0ADD-424C-B2CB-826BE3329CA3}" srcOrd="1" destOrd="0" parTransId="{4888985F-1EF7-4A42-9CE0-9391056F5922}" sibTransId="{1893A089-A1C7-4072-8556-E5EE6C5BB532}"/>
    <dgm:cxn modelId="{C94A1BE3-170F-493A-9A99-D84E63894241}" type="presOf" srcId="{C7E8EC32-A360-4246-828D-1560015BF181}" destId="{967F8E9C-1E22-4C3E-9578-E69BBC527ED7}" srcOrd="0" destOrd="0" presId="urn:microsoft.com/office/officeart/2009/3/layout/PlusandMinus"/>
    <dgm:cxn modelId="{0ECF988C-1B39-4763-A8B1-395A51510A3A}" type="presOf" srcId="{A552A1AA-4FB5-41C0-8A9D-34C84ACC1CB8}" destId="{A5D448F1-F2AE-47FE-9C9A-D5B4CEBAB218}" srcOrd="0" destOrd="0" presId="urn:microsoft.com/office/officeart/2009/3/layout/PlusandMinus"/>
    <dgm:cxn modelId="{46492864-38FC-413E-B372-92FF588D0B65}" type="presOf" srcId="{EA0558D0-0ADD-424C-B2CB-826BE3329CA3}" destId="{BA55C2AC-B8D3-4A85-9BD4-14187F1BC888}" srcOrd="0" destOrd="0" presId="urn:microsoft.com/office/officeart/2009/3/layout/PlusandMinus"/>
    <dgm:cxn modelId="{30EA1895-5941-4937-8E6F-7CA90016BF5E}" srcId="{A552A1AA-4FB5-41C0-8A9D-34C84ACC1CB8}" destId="{C7E8EC32-A360-4246-828D-1560015BF181}" srcOrd="0" destOrd="0" parTransId="{B167960D-055C-46C2-8A1B-376F2769B897}" sibTransId="{CA843426-5678-44DE-BD20-A1D3AC09EE6F}"/>
    <dgm:cxn modelId="{7DAAAADB-398D-4BF2-8B0E-E1C1D4B945F6}" type="presParOf" srcId="{A5D448F1-F2AE-47FE-9C9A-D5B4CEBAB218}" destId="{4F0B53F9-450E-4467-BE5C-DB68C547DABE}" srcOrd="0" destOrd="0" presId="urn:microsoft.com/office/officeart/2009/3/layout/PlusandMinus"/>
    <dgm:cxn modelId="{E54EEA66-71BE-4BE2-AF6C-9878B3FAC4D7}" type="presParOf" srcId="{A5D448F1-F2AE-47FE-9C9A-D5B4CEBAB218}" destId="{967F8E9C-1E22-4C3E-9578-E69BBC527ED7}" srcOrd="1" destOrd="0" presId="urn:microsoft.com/office/officeart/2009/3/layout/PlusandMinus"/>
    <dgm:cxn modelId="{29337E21-6102-400B-AB0C-8557B9EC85D8}" type="presParOf" srcId="{A5D448F1-F2AE-47FE-9C9A-D5B4CEBAB218}" destId="{BA55C2AC-B8D3-4A85-9BD4-14187F1BC888}" srcOrd="2" destOrd="0" presId="urn:microsoft.com/office/officeart/2009/3/layout/PlusandMinus"/>
    <dgm:cxn modelId="{A6D74EA5-FDB2-4EF7-B015-EDCD5CCCD8CC}" type="presParOf" srcId="{A5D448F1-F2AE-47FE-9C9A-D5B4CEBAB218}" destId="{677A378D-59BC-4D13-805A-C643236BBA59}" srcOrd="3" destOrd="0" presId="urn:microsoft.com/office/officeart/2009/3/layout/PlusandMinus"/>
    <dgm:cxn modelId="{962555F7-15C4-46E3-9119-831EA727B73F}" type="presParOf" srcId="{A5D448F1-F2AE-47FE-9C9A-D5B4CEBAB218}" destId="{4E33F77F-AD5C-4951-B647-BF7BEE0C0A3D}" srcOrd="4" destOrd="0" presId="urn:microsoft.com/office/officeart/2009/3/layout/PlusandMinus"/>
    <dgm:cxn modelId="{C87BEFEE-89B2-44F7-AEBA-7FC9C6E43550}" type="presParOf" srcId="{A5D448F1-F2AE-47FE-9C9A-D5B4CEBAB218}" destId="{F25933E9-D582-4DC0-A492-D415790139CD}"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23098C0-8734-46C4-BE07-F3C14F85440F}" type="doc">
      <dgm:prSet loTypeId="urn:microsoft.com/office/officeart/2005/8/layout/arrow4" loCatId="relationship" qsTypeId="urn:microsoft.com/office/officeart/2005/8/quickstyle/simple3" qsCatId="simple" csTypeId="urn:microsoft.com/office/officeart/2005/8/colors/accent1_2" csCatId="accent1" phldr="1"/>
      <dgm:spPr/>
      <dgm:t>
        <a:bodyPr/>
        <a:lstStyle/>
        <a:p>
          <a:endParaRPr lang="lv-LV"/>
        </a:p>
      </dgm:t>
    </dgm:pt>
    <dgm:pt modelId="{D118972A-3644-49F6-B6A9-34BB655D00FA}">
      <dgm:prSet phldrT="[Teksts]" custT="1"/>
      <dgm:spPr/>
      <dgm:t>
        <a:bodyPr/>
        <a:lstStyle/>
        <a:p>
          <a:r>
            <a:rPr lang="lv-LV" sz="3200" b="1" dirty="0"/>
            <a:t>Viens </a:t>
          </a:r>
          <a:r>
            <a:rPr lang="lv-LV" sz="3200" b="1" i="1" dirty="0"/>
            <a:t>huligāns</a:t>
          </a:r>
          <a:r>
            <a:rPr lang="lv-LV" sz="3200" b="1" dirty="0"/>
            <a:t> ir spējīgs pakļaut visu klasi, jo sliktais piemērs rada lielāku iespaidu</a:t>
          </a:r>
        </a:p>
      </dgm:t>
    </dgm:pt>
    <dgm:pt modelId="{ABBE5963-01AD-4E1E-8257-D99B265F0C71}" type="parTrans" cxnId="{7BA96139-7704-418D-842A-CCAADE64AFE0}">
      <dgm:prSet/>
      <dgm:spPr/>
      <dgm:t>
        <a:bodyPr/>
        <a:lstStyle/>
        <a:p>
          <a:endParaRPr lang="lv-LV"/>
        </a:p>
      </dgm:t>
    </dgm:pt>
    <dgm:pt modelId="{5C92B4DB-D965-4473-8CD6-48C0311B4971}" type="sibTrans" cxnId="{7BA96139-7704-418D-842A-CCAADE64AFE0}">
      <dgm:prSet/>
      <dgm:spPr/>
      <dgm:t>
        <a:bodyPr/>
        <a:lstStyle/>
        <a:p>
          <a:endParaRPr lang="lv-LV"/>
        </a:p>
      </dgm:t>
    </dgm:pt>
    <dgm:pt modelId="{5D6489AF-2BE5-4057-A299-767FC56B639A}">
      <dgm:prSet phldrT="[Teksts]"/>
      <dgm:spPr/>
      <dgm:t>
        <a:bodyPr/>
        <a:lstStyle/>
        <a:p>
          <a:r>
            <a:rPr lang="lv-LV" b="1" dirty="0"/>
            <a:t>Vairāki </a:t>
          </a:r>
          <a:r>
            <a:rPr lang="lv-LV" b="1" i="1" dirty="0"/>
            <a:t>teicamnieki </a:t>
          </a:r>
          <a:r>
            <a:rPr lang="lv-LV" b="1" dirty="0"/>
            <a:t>klasē nebūs spējīgi iespaidot </a:t>
          </a:r>
          <a:r>
            <a:rPr lang="lv-LV" b="1" i="1" dirty="0"/>
            <a:t>nesekmīgos</a:t>
          </a:r>
          <a:endParaRPr lang="lv-LV" b="1" dirty="0"/>
        </a:p>
      </dgm:t>
    </dgm:pt>
    <dgm:pt modelId="{9334C252-361D-4741-B021-9499FE507163}" type="parTrans" cxnId="{B4158E5C-92FA-4A27-A744-EEB4DE1325D3}">
      <dgm:prSet/>
      <dgm:spPr/>
      <dgm:t>
        <a:bodyPr/>
        <a:lstStyle/>
        <a:p>
          <a:endParaRPr lang="lv-LV"/>
        </a:p>
      </dgm:t>
    </dgm:pt>
    <dgm:pt modelId="{00679419-EF80-4807-92C9-08E27D71B985}" type="sibTrans" cxnId="{B4158E5C-92FA-4A27-A744-EEB4DE1325D3}">
      <dgm:prSet/>
      <dgm:spPr/>
      <dgm:t>
        <a:bodyPr/>
        <a:lstStyle/>
        <a:p>
          <a:endParaRPr lang="lv-LV"/>
        </a:p>
      </dgm:t>
    </dgm:pt>
    <dgm:pt modelId="{49096632-BDB9-489B-A7AC-26A1EB9AC8B6}" type="pres">
      <dgm:prSet presAssocID="{923098C0-8734-46C4-BE07-F3C14F85440F}" presName="compositeShape" presStyleCnt="0">
        <dgm:presLayoutVars>
          <dgm:chMax val="2"/>
          <dgm:dir/>
          <dgm:resizeHandles val="exact"/>
        </dgm:presLayoutVars>
      </dgm:prSet>
      <dgm:spPr/>
      <dgm:t>
        <a:bodyPr/>
        <a:lstStyle/>
        <a:p>
          <a:endParaRPr lang="lv-LV"/>
        </a:p>
      </dgm:t>
    </dgm:pt>
    <dgm:pt modelId="{08BF10B0-4783-462A-BF81-9DF8DF285010}" type="pres">
      <dgm:prSet presAssocID="{D118972A-3644-49F6-B6A9-34BB655D00FA}" presName="upArrow" presStyleLbl="node1" presStyleIdx="0" presStyleCnt="2"/>
      <dgm:spPr/>
    </dgm:pt>
    <dgm:pt modelId="{4AFAAB8B-3B43-4797-A8C0-91EC031C8184}" type="pres">
      <dgm:prSet presAssocID="{D118972A-3644-49F6-B6A9-34BB655D00FA}" presName="upArrowText" presStyleLbl="revTx" presStyleIdx="0" presStyleCnt="2" custScaleX="108494">
        <dgm:presLayoutVars>
          <dgm:chMax val="0"/>
          <dgm:bulletEnabled val="1"/>
        </dgm:presLayoutVars>
      </dgm:prSet>
      <dgm:spPr/>
      <dgm:t>
        <a:bodyPr/>
        <a:lstStyle/>
        <a:p>
          <a:endParaRPr lang="lv-LV"/>
        </a:p>
      </dgm:t>
    </dgm:pt>
    <dgm:pt modelId="{85762C03-CB4E-436D-AB60-D1032B5FAB4F}" type="pres">
      <dgm:prSet presAssocID="{5D6489AF-2BE5-4057-A299-767FC56B639A}" presName="downArrow" presStyleLbl="node1" presStyleIdx="1" presStyleCnt="2"/>
      <dgm:spPr/>
    </dgm:pt>
    <dgm:pt modelId="{59239A3D-4CFE-4E0C-AA31-53C54B4974A9}" type="pres">
      <dgm:prSet presAssocID="{5D6489AF-2BE5-4057-A299-767FC56B639A}" presName="downArrowText" presStyleLbl="revTx" presStyleIdx="1" presStyleCnt="2">
        <dgm:presLayoutVars>
          <dgm:chMax val="0"/>
          <dgm:bulletEnabled val="1"/>
        </dgm:presLayoutVars>
      </dgm:prSet>
      <dgm:spPr/>
      <dgm:t>
        <a:bodyPr/>
        <a:lstStyle/>
        <a:p>
          <a:endParaRPr lang="lv-LV"/>
        </a:p>
      </dgm:t>
    </dgm:pt>
  </dgm:ptLst>
  <dgm:cxnLst>
    <dgm:cxn modelId="{B4158E5C-92FA-4A27-A744-EEB4DE1325D3}" srcId="{923098C0-8734-46C4-BE07-F3C14F85440F}" destId="{5D6489AF-2BE5-4057-A299-767FC56B639A}" srcOrd="1" destOrd="0" parTransId="{9334C252-361D-4741-B021-9499FE507163}" sibTransId="{00679419-EF80-4807-92C9-08E27D71B985}"/>
    <dgm:cxn modelId="{27545C7E-F66B-45AC-B4DD-6F0452AA2D97}" type="presOf" srcId="{923098C0-8734-46C4-BE07-F3C14F85440F}" destId="{49096632-BDB9-489B-A7AC-26A1EB9AC8B6}" srcOrd="0" destOrd="0" presId="urn:microsoft.com/office/officeart/2005/8/layout/arrow4"/>
    <dgm:cxn modelId="{F4EA3E93-7DE4-49FA-BEDD-E70A0032F246}" type="presOf" srcId="{5D6489AF-2BE5-4057-A299-767FC56B639A}" destId="{59239A3D-4CFE-4E0C-AA31-53C54B4974A9}" srcOrd="0" destOrd="0" presId="urn:microsoft.com/office/officeart/2005/8/layout/arrow4"/>
    <dgm:cxn modelId="{7BA96139-7704-418D-842A-CCAADE64AFE0}" srcId="{923098C0-8734-46C4-BE07-F3C14F85440F}" destId="{D118972A-3644-49F6-B6A9-34BB655D00FA}" srcOrd="0" destOrd="0" parTransId="{ABBE5963-01AD-4E1E-8257-D99B265F0C71}" sibTransId="{5C92B4DB-D965-4473-8CD6-48C0311B4971}"/>
    <dgm:cxn modelId="{9DC86E40-7AFF-4704-9853-2689C787E0C3}" type="presOf" srcId="{D118972A-3644-49F6-B6A9-34BB655D00FA}" destId="{4AFAAB8B-3B43-4797-A8C0-91EC031C8184}" srcOrd="0" destOrd="0" presId="urn:microsoft.com/office/officeart/2005/8/layout/arrow4"/>
    <dgm:cxn modelId="{B7EA9F98-DB91-4354-933B-1865FE113627}" type="presParOf" srcId="{49096632-BDB9-489B-A7AC-26A1EB9AC8B6}" destId="{08BF10B0-4783-462A-BF81-9DF8DF285010}" srcOrd="0" destOrd="0" presId="urn:microsoft.com/office/officeart/2005/8/layout/arrow4"/>
    <dgm:cxn modelId="{F4C6F1C8-CB37-429E-B60F-0D1D5F4E1A69}" type="presParOf" srcId="{49096632-BDB9-489B-A7AC-26A1EB9AC8B6}" destId="{4AFAAB8B-3B43-4797-A8C0-91EC031C8184}" srcOrd="1" destOrd="0" presId="urn:microsoft.com/office/officeart/2005/8/layout/arrow4"/>
    <dgm:cxn modelId="{BE8944D0-FE06-4C59-95F7-75E9CBC478D3}" type="presParOf" srcId="{49096632-BDB9-489B-A7AC-26A1EB9AC8B6}" destId="{85762C03-CB4E-436D-AB60-D1032B5FAB4F}" srcOrd="2" destOrd="0" presId="urn:microsoft.com/office/officeart/2005/8/layout/arrow4"/>
    <dgm:cxn modelId="{717FC276-39D8-4D13-BE45-84781F549CC6}" type="presParOf" srcId="{49096632-BDB9-489B-A7AC-26A1EB9AC8B6}" destId="{59239A3D-4CFE-4E0C-AA31-53C54B4974A9}"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A88FA6C-4CAE-4139-B2C9-CF12271F84E6}" type="doc">
      <dgm:prSet loTypeId="urn:microsoft.com/office/officeart/2009/3/layout/PlusandMinus" loCatId="relationship" qsTypeId="urn:microsoft.com/office/officeart/2005/8/quickstyle/3d1" qsCatId="3D" csTypeId="urn:microsoft.com/office/officeart/2005/8/colors/accent0_3" csCatId="mainScheme" phldr="1"/>
      <dgm:spPr/>
      <dgm:t>
        <a:bodyPr/>
        <a:lstStyle/>
        <a:p>
          <a:endParaRPr lang="lv-LV"/>
        </a:p>
      </dgm:t>
    </dgm:pt>
    <dgm:pt modelId="{7E3E5BA5-E7D6-4258-9135-AB5DEB4392C3}">
      <dgm:prSet phldrT="[Teksts]" custT="1"/>
      <dgm:spPr/>
      <dgm:t>
        <a:bodyPr/>
        <a:lstStyle/>
        <a:p>
          <a:endParaRPr lang="lv-LV" sz="2700" dirty="0">
            <a:solidFill>
              <a:schemeClr val="tx1"/>
            </a:solidFill>
          </a:endParaRPr>
        </a:p>
        <a:p>
          <a:r>
            <a:rPr lang="lv-LV" sz="2800" b="1" dirty="0">
              <a:solidFill>
                <a:schemeClr val="tx1"/>
              </a:solidFill>
            </a:rPr>
            <a:t>Tikai daži skolēni veic savu darbu apzinīgi, labā rokrakstā, glīti zīmē ģeometriskās figūras, izmanto tam paredzētos rīkus.</a:t>
          </a:r>
          <a:endParaRPr lang="lv-LV" sz="2800" b="1" dirty="0"/>
        </a:p>
      </dgm:t>
    </dgm:pt>
    <dgm:pt modelId="{9E75BAFD-13D9-4FD8-A3D6-C817770FEFFC}" type="parTrans" cxnId="{99424CDB-BD7D-4B74-B695-CBCADEE33572}">
      <dgm:prSet/>
      <dgm:spPr/>
      <dgm:t>
        <a:bodyPr/>
        <a:lstStyle/>
        <a:p>
          <a:endParaRPr lang="lv-LV"/>
        </a:p>
      </dgm:t>
    </dgm:pt>
    <dgm:pt modelId="{94477D12-9BA1-4FE1-B1BE-2774996EF3BE}" type="sibTrans" cxnId="{99424CDB-BD7D-4B74-B695-CBCADEE33572}">
      <dgm:prSet/>
      <dgm:spPr/>
      <dgm:t>
        <a:bodyPr/>
        <a:lstStyle/>
        <a:p>
          <a:endParaRPr lang="lv-LV"/>
        </a:p>
      </dgm:t>
    </dgm:pt>
    <dgm:pt modelId="{FC11FD64-F793-43BC-8AB6-0A67C1B3F11C}">
      <dgm:prSet phldrT="[Teksts]" custT="1"/>
      <dgm:spPr/>
      <dgm:t>
        <a:bodyPr/>
        <a:lstStyle/>
        <a:p>
          <a:endParaRPr lang="lv-LV" sz="2700" dirty="0">
            <a:solidFill>
              <a:schemeClr val="tx1"/>
            </a:solidFill>
          </a:endParaRPr>
        </a:p>
        <a:p>
          <a:r>
            <a:rPr lang="lv-LV" sz="2800" b="1" dirty="0">
              <a:solidFill>
                <a:schemeClr val="tx1"/>
              </a:solidFill>
            </a:rPr>
            <a:t>Lielākā daļa skolēnu darbu dara pavirši, steigā.</a:t>
          </a:r>
        </a:p>
        <a:p>
          <a:r>
            <a:rPr lang="lv-LV" sz="2800" b="1" dirty="0">
              <a:solidFill>
                <a:schemeClr val="tx1"/>
              </a:solidFill>
            </a:rPr>
            <a:t>Tādus darbus nepatīk labot, jo ir jātērē laiks, lai izprastu skolēna rokrakstu, uztvertu viņa domu gājienu.</a:t>
          </a:r>
        </a:p>
      </dgm:t>
    </dgm:pt>
    <dgm:pt modelId="{27EADBFD-B423-4375-BA1C-2C545A93199A}" type="parTrans" cxnId="{0F913D19-AE06-4EC9-9695-A9589E7CCA93}">
      <dgm:prSet/>
      <dgm:spPr/>
      <dgm:t>
        <a:bodyPr/>
        <a:lstStyle/>
        <a:p>
          <a:endParaRPr lang="lv-LV"/>
        </a:p>
      </dgm:t>
    </dgm:pt>
    <dgm:pt modelId="{C5A78F6F-9D8B-4D26-8B16-D2155C320F01}" type="sibTrans" cxnId="{0F913D19-AE06-4EC9-9695-A9589E7CCA93}">
      <dgm:prSet/>
      <dgm:spPr/>
      <dgm:t>
        <a:bodyPr/>
        <a:lstStyle/>
        <a:p>
          <a:endParaRPr lang="lv-LV"/>
        </a:p>
      </dgm:t>
    </dgm:pt>
    <dgm:pt modelId="{AAB2D62F-FECF-4CAF-A4FA-41CA93B1DEE3}" type="pres">
      <dgm:prSet presAssocID="{9A88FA6C-4CAE-4139-B2C9-CF12271F84E6}" presName="Name0" presStyleCnt="0">
        <dgm:presLayoutVars>
          <dgm:chMax val="2"/>
          <dgm:chPref val="2"/>
          <dgm:dir/>
          <dgm:animOne/>
          <dgm:resizeHandles val="exact"/>
        </dgm:presLayoutVars>
      </dgm:prSet>
      <dgm:spPr/>
      <dgm:t>
        <a:bodyPr/>
        <a:lstStyle/>
        <a:p>
          <a:endParaRPr lang="lv-LV"/>
        </a:p>
      </dgm:t>
    </dgm:pt>
    <dgm:pt modelId="{48B30686-50F7-4E35-AF6F-0443A9FDAC5D}" type="pres">
      <dgm:prSet presAssocID="{9A88FA6C-4CAE-4139-B2C9-CF12271F84E6}" presName="Background" presStyleLbl="bgImgPlace1" presStyleIdx="0" presStyleCnt="1" custScaleX="109195" custScaleY="100916"/>
      <dgm:spPr/>
    </dgm:pt>
    <dgm:pt modelId="{BDE93D3C-429A-4ECC-8EE0-5DC399D55C09}" type="pres">
      <dgm:prSet presAssocID="{9A88FA6C-4CAE-4139-B2C9-CF12271F84E6}" presName="ParentText1" presStyleLbl="revTx" presStyleIdx="0" presStyleCnt="2" custScaleY="120504">
        <dgm:presLayoutVars>
          <dgm:chMax val="0"/>
          <dgm:chPref val="0"/>
          <dgm:bulletEnabled val="1"/>
        </dgm:presLayoutVars>
      </dgm:prSet>
      <dgm:spPr/>
      <dgm:t>
        <a:bodyPr/>
        <a:lstStyle/>
        <a:p>
          <a:endParaRPr lang="lv-LV"/>
        </a:p>
      </dgm:t>
    </dgm:pt>
    <dgm:pt modelId="{3BE36BEA-00F7-4176-B296-A117FBCCDEA3}" type="pres">
      <dgm:prSet presAssocID="{9A88FA6C-4CAE-4139-B2C9-CF12271F84E6}" presName="ParentText2" presStyleLbl="revTx" presStyleIdx="1" presStyleCnt="2" custScaleY="116988">
        <dgm:presLayoutVars>
          <dgm:chMax val="0"/>
          <dgm:chPref val="0"/>
          <dgm:bulletEnabled val="1"/>
        </dgm:presLayoutVars>
      </dgm:prSet>
      <dgm:spPr/>
      <dgm:t>
        <a:bodyPr/>
        <a:lstStyle/>
        <a:p>
          <a:endParaRPr lang="lv-LV"/>
        </a:p>
      </dgm:t>
    </dgm:pt>
    <dgm:pt modelId="{39A22B31-A81D-4E9D-9CE9-75A54AEF383F}" type="pres">
      <dgm:prSet presAssocID="{9A88FA6C-4CAE-4139-B2C9-CF12271F84E6}" presName="Plus" presStyleLbl="alignNode1" presStyleIdx="0" presStyleCnt="2"/>
      <dgm:spPr/>
    </dgm:pt>
    <dgm:pt modelId="{2D198569-CF2D-4AB5-83A7-80F4B6638733}" type="pres">
      <dgm:prSet presAssocID="{9A88FA6C-4CAE-4139-B2C9-CF12271F84E6}" presName="Minus" presStyleLbl="alignNode1" presStyleIdx="1" presStyleCnt="2"/>
      <dgm:spPr/>
    </dgm:pt>
    <dgm:pt modelId="{9D51872D-0E50-4755-B1EF-64A11626E181}" type="pres">
      <dgm:prSet presAssocID="{9A88FA6C-4CAE-4139-B2C9-CF12271F84E6}" presName="Divider" presStyleLbl="parChTrans1D1" presStyleIdx="0" presStyleCnt="1"/>
      <dgm:spPr/>
    </dgm:pt>
  </dgm:ptLst>
  <dgm:cxnLst>
    <dgm:cxn modelId="{D8835BE8-1ED1-4866-A64C-F3BDBF5ACB25}" type="presOf" srcId="{7E3E5BA5-E7D6-4258-9135-AB5DEB4392C3}" destId="{BDE93D3C-429A-4ECC-8EE0-5DC399D55C09}" srcOrd="0" destOrd="0" presId="urn:microsoft.com/office/officeart/2009/3/layout/PlusandMinus"/>
    <dgm:cxn modelId="{736A1A0D-53E5-429E-9961-DE31A0667359}" type="presOf" srcId="{FC11FD64-F793-43BC-8AB6-0A67C1B3F11C}" destId="{3BE36BEA-00F7-4176-B296-A117FBCCDEA3}" srcOrd="0" destOrd="0" presId="urn:microsoft.com/office/officeart/2009/3/layout/PlusandMinus"/>
    <dgm:cxn modelId="{0F913D19-AE06-4EC9-9695-A9589E7CCA93}" srcId="{9A88FA6C-4CAE-4139-B2C9-CF12271F84E6}" destId="{FC11FD64-F793-43BC-8AB6-0A67C1B3F11C}" srcOrd="1" destOrd="0" parTransId="{27EADBFD-B423-4375-BA1C-2C545A93199A}" sibTransId="{C5A78F6F-9D8B-4D26-8B16-D2155C320F01}"/>
    <dgm:cxn modelId="{99424CDB-BD7D-4B74-B695-CBCADEE33572}" srcId="{9A88FA6C-4CAE-4139-B2C9-CF12271F84E6}" destId="{7E3E5BA5-E7D6-4258-9135-AB5DEB4392C3}" srcOrd="0" destOrd="0" parTransId="{9E75BAFD-13D9-4FD8-A3D6-C817770FEFFC}" sibTransId="{94477D12-9BA1-4FE1-B1BE-2774996EF3BE}"/>
    <dgm:cxn modelId="{8F245093-F832-4A8D-ADAA-9AC948E8A8BC}" type="presOf" srcId="{9A88FA6C-4CAE-4139-B2C9-CF12271F84E6}" destId="{AAB2D62F-FECF-4CAF-A4FA-41CA93B1DEE3}" srcOrd="0" destOrd="0" presId="urn:microsoft.com/office/officeart/2009/3/layout/PlusandMinus"/>
    <dgm:cxn modelId="{D197BF72-1754-4365-B32D-DF71DD8BCC18}" type="presParOf" srcId="{AAB2D62F-FECF-4CAF-A4FA-41CA93B1DEE3}" destId="{48B30686-50F7-4E35-AF6F-0443A9FDAC5D}" srcOrd="0" destOrd="0" presId="urn:microsoft.com/office/officeart/2009/3/layout/PlusandMinus"/>
    <dgm:cxn modelId="{19E6B9EC-826E-49AB-96E1-C7D6196BEDDF}" type="presParOf" srcId="{AAB2D62F-FECF-4CAF-A4FA-41CA93B1DEE3}" destId="{BDE93D3C-429A-4ECC-8EE0-5DC399D55C09}" srcOrd="1" destOrd="0" presId="urn:microsoft.com/office/officeart/2009/3/layout/PlusandMinus"/>
    <dgm:cxn modelId="{FAA37902-5A8A-44D1-A3BD-9BEC25DB2FD5}" type="presParOf" srcId="{AAB2D62F-FECF-4CAF-A4FA-41CA93B1DEE3}" destId="{3BE36BEA-00F7-4176-B296-A117FBCCDEA3}" srcOrd="2" destOrd="0" presId="urn:microsoft.com/office/officeart/2009/3/layout/PlusandMinus"/>
    <dgm:cxn modelId="{27D2371C-BBBB-49A9-A297-856761B53D3F}" type="presParOf" srcId="{AAB2D62F-FECF-4CAF-A4FA-41CA93B1DEE3}" destId="{39A22B31-A81D-4E9D-9CE9-75A54AEF383F}" srcOrd="3" destOrd="0" presId="urn:microsoft.com/office/officeart/2009/3/layout/PlusandMinus"/>
    <dgm:cxn modelId="{71B94464-EB47-453A-8F68-3DE082FBD373}" type="presParOf" srcId="{AAB2D62F-FECF-4CAF-A4FA-41CA93B1DEE3}" destId="{2D198569-CF2D-4AB5-83A7-80F4B6638733}" srcOrd="4" destOrd="0" presId="urn:microsoft.com/office/officeart/2009/3/layout/PlusandMinus"/>
    <dgm:cxn modelId="{BF4F16DF-F95B-4A24-AF78-DDABBA46F31B}" type="presParOf" srcId="{AAB2D62F-FECF-4CAF-A4FA-41CA93B1DEE3}" destId="{9D51872D-0E50-4755-B1EF-64A11626E181}" srcOrd="5" destOrd="0" presId="urn:microsoft.com/office/officeart/2009/3/layout/PlusandMinu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9/3/layout/PlusandMinus">
  <dgm:title val=""/>
  <dgm:desc val=""/>
  <dgm:catLst>
    <dgm:cat type="relationship" pri="3600"/>
  </dgm:catLst>
  <dgm:samp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clrData>
  <dgm:layoutNode name="Name0">
    <dgm:varLst>
      <dgm:chMax val="2"/>
      <dgm:chPref val="2"/>
      <dgm:dir/>
      <dgm:animOne/>
      <dgm:resizeHandles val="exact"/>
    </dgm:varLst>
    <dgm:alg type="composite">
      <dgm:param type="ar" val="1.8238"/>
    </dgm:alg>
    <dgm:shape xmlns:r="http://schemas.openxmlformats.org/officeDocument/2006/relationships" r:blip="">
      <dgm:adjLst/>
    </dgm:shape>
    <dgm:choose name="Name1">
      <dgm:if name="Name2" func="var" arg="dir" op="equ" val="norm">
        <dgm:constrLst>
          <dgm:constr type="primFontSz" for="des" ptType="node" op="equ" val="65"/>
          <dgm:constr type="l" for="ch" forName="Background" refType="w" fact="0.09"/>
          <dgm:constr type="t" for="ch" forName="Background" refType="h" fact="0.1641"/>
          <dgm:constr type="w" for="ch" forName="Background" refType="w" fact="0.87"/>
          <dgm:constr type="h" for="ch" forName="Background" refType="h" fact="0.82"/>
          <dgm:constr type="l" for="ch" forName="ParentText1" refType="w" fact="0.116"/>
          <dgm:constr type="t" for="ch" forName="ParentText1" refType="h" fact="0.26"/>
          <dgm:constr type="w" for="ch" forName="ParentText1" refType="w" fact="0.404"/>
          <dgm:constr type="h" for="ch" forName="ParentText1" refType="h" fact="0.7015"/>
          <dgm:constr type="l" for="ch" forName="ParentText2" refType="w" fact="0.529"/>
          <dgm:constr type="t" for="ch" forName="ParentText2" refType="h" fact="0.26"/>
          <dgm:constr type="w" for="ch" forName="ParentText2" refType="w" fact="0.404"/>
          <dgm:constr type="h" for="ch" forName="ParentText2" refType="h" fact="0.7015"/>
          <dgm:constr type="l" for="ch" forName="Plus" refType="w" fact="0"/>
          <dgm:constr type="t" for="ch" forName="Plus" refType="h" fact="0"/>
          <dgm:constr type="w" for="ch" forName="Plus" refType="w" fact="0.17"/>
          <dgm:constr type="h" for="ch" forName="Plus" refType="w" refFor="ch" refForName="Plus"/>
          <dgm:constr type="l" for="ch" forName="Minus" refType="w" fact="0.84"/>
          <dgm:constr type="t" for="ch" forName="Minus" refType="h" fact="0.1115"/>
          <dgm:constr type="w" for="ch" forName="Minus" refType="w" fact="0.16"/>
          <dgm:constr type="h" for="ch" forName="Minus" refType="h" fact="0.1"/>
          <dgm:constr type="l" for="ch" forName="Divider" refType="w" fact="0.525"/>
          <dgm:constr type="t" for="ch" forName="Divider" refType="h" fact="0.2615"/>
          <dgm:constr type="w" for="ch" forName="Divider" refType="w" fact="0.0001"/>
          <dgm:constr type="h" for="ch" forName="Divider" refType="h" fact="0.67"/>
        </dgm:constrLst>
      </dgm:if>
      <dgm:else name="Name3">
        <dgm:constrLst>
          <dgm:constr type="primFontSz" for="des" ptType="node" op="equ" val="65"/>
          <dgm:constr type="r" for="ch" forName="Background" refType="w" fact="-0.09"/>
          <dgm:constr type="t" for="ch" forName="Background" refType="h" fact="0.1641"/>
          <dgm:constr type="w" for="ch" forName="Background" refType="w" fact="0.87"/>
          <dgm:constr type="h" for="ch" forName="Background" refType="h" fact="0.82"/>
          <dgm:constr type="r" for="ch" forName="ParentText1" refType="w" fact="-0.116"/>
          <dgm:constr type="t" for="ch" forName="ParentText1" refType="h" fact="0.26"/>
          <dgm:constr type="w" for="ch" forName="ParentText1" refType="w" fact="0.404"/>
          <dgm:constr type="h" for="ch" forName="ParentText1" refType="h" fact="0.7015"/>
          <dgm:constr type="r" for="ch" forName="ParentText2" refType="w" fact="-0.529"/>
          <dgm:constr type="t" for="ch" forName="ParentText2" refType="h" fact="0.26"/>
          <dgm:constr type="w" for="ch" forName="ParentText2" refType="w" fact="0.404"/>
          <dgm:constr type="h" for="ch" forName="ParentText2" refType="h" fact="0.7015"/>
          <dgm:constr type="r" for="ch" forName="Plus" refType="w" fact="0"/>
          <dgm:constr type="t" for="ch" forName="Plus" refType="h" fact="0"/>
          <dgm:constr type="w" for="ch" forName="Plus" refType="w" fact="0.17"/>
          <dgm:constr type="h" for="ch" forName="Plus" refType="w" refFor="ch" refForName="Plus"/>
          <dgm:constr type="r" for="ch" forName="Minus" refType="w" fact="-0.84"/>
          <dgm:constr type="t" for="ch" forName="Minus" refType="h" fact="0.1115"/>
          <dgm:constr type="w" for="ch" forName="Minus" refType="w" fact="0.16"/>
          <dgm:constr type="h" for="ch" forName="Minus" refType="h" fact="0.1"/>
          <dgm:constr type="r" for="ch" forName="Divider" refType="w" fact="-0.525"/>
          <dgm:constr type="t" for="ch" forName="Divider" refType="h" fact="0.2615"/>
          <dgm:constr type="w" for="ch" forName="Divider" refType="w" fact="0.0001"/>
          <dgm:constr type="h" for="ch" forName="Divider" refType="h" fact="0.67"/>
        </dgm:constrLst>
      </dgm:else>
    </dgm:choose>
    <dgm:layoutNode name="Background" styleLbl="bgImgPlace1">
      <dgm:alg type="sp"/>
      <dgm:shape xmlns:r="http://schemas.openxmlformats.org/officeDocument/2006/relationships" type="rect" r:blip="">
        <dgm:adjLst/>
      </dgm:shape>
      <dgm:presOf/>
    </dgm:layoutNode>
    <dgm:layoutNode name="ParentText1"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1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arentText2"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ch desOrSelf" ptType="node node" st="2 1" cnt="1 0"/>
      <dgm:constrLst>
        <dgm:constr type="lMarg" refType="primFontSz" fact="0.15"/>
        <dgm:constr type="rMarg" refType="primFontSz" fact="0.15"/>
        <dgm:constr type="tMarg" refType="primFontSz" fact="0.15"/>
        <dgm:constr type="bMarg" refType="primFontSz" fact="0.15"/>
      </dgm:constrLst>
      <dgm:ruleLst>
        <dgm:rule type="primFontSz" val="5" fact="NaN" max="NaN"/>
      </dgm:ruleLst>
    </dgm:layoutNode>
    <dgm:layoutNode name="Plus" styleLbl="alignNode1">
      <dgm:alg type="sp"/>
      <dgm:shape xmlns:r="http://schemas.openxmlformats.org/officeDocument/2006/relationships" type="plus" r:blip="">
        <dgm:adjLst>
          <dgm:adj idx="1" val="0.3281"/>
        </dgm:adjLst>
      </dgm:shape>
      <dgm:presOf/>
    </dgm:layoutNode>
    <dgm:layoutNode name="Minus" styleLbl="alignNode1">
      <dgm:alg type="sp"/>
      <dgm:shape xmlns:r="http://schemas.openxmlformats.org/officeDocument/2006/relationships" type="rect" r:blip="">
        <dgm:adjLst/>
      </dgm:shape>
      <dgm:presOf/>
    </dgm:layoutNode>
    <dgm:layoutNode name="Divider" styleLbl="parChTrans1D1">
      <dgm:alg type="sp"/>
      <dgm:shape xmlns:r="http://schemas.openxmlformats.org/officeDocument/2006/relationships" type="line" r:blip="">
        <dgm:adjLst/>
      </dgm:shape>
      <dgm:presOf/>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Virsraksta slaids">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lv-LV"/>
              <a:t>Rediģēt šablona virsraksta stilu</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lv-LV"/>
              <a:t>Rediģēt šablona apakšvirsraksta stilu</a:t>
            </a:r>
            <a:endParaRPr lang="en-US" dirty="0"/>
          </a:p>
        </p:txBody>
      </p:sp>
      <p:sp>
        <p:nvSpPr>
          <p:cNvPr id="4" name="Date Placeholder 3"/>
          <p:cNvSpPr>
            <a:spLocks noGrp="1"/>
          </p:cNvSpPr>
          <p:nvPr>
            <p:ph type="dt" sz="half" idx="10"/>
          </p:nvPr>
        </p:nvSpPr>
        <p:spPr/>
        <p:txBody>
          <a:bodyPr/>
          <a:lstStyle/>
          <a:p>
            <a:fld id="{E977598B-7496-4409-BC7C-5BBCB017D7D7}" type="datetimeFigureOut">
              <a:rPr lang="lv-LV" smtClean="0"/>
              <a:t>21.02.2017.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C1CD99B-3BF4-4D36-BC5F-CF2408F48E71}" type="slidenum">
              <a:rPr lang="lv-LV" smtClean="0"/>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Virsraksts un vertikāls te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p:cNvSpPr>
            <a:spLocks noGrp="1"/>
          </p:cNvSpPr>
          <p:nvPr>
            <p:ph type="dt" sz="half" idx="10"/>
          </p:nvPr>
        </p:nvSpPr>
        <p:spPr/>
        <p:txBody>
          <a:bodyPr/>
          <a:lstStyle/>
          <a:p>
            <a:fld id="{E977598B-7496-4409-BC7C-5BBCB017D7D7}" type="datetimeFigureOut">
              <a:rPr lang="lv-LV" smtClean="0"/>
              <a:t>21.02.2017.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C1CD99B-3BF4-4D36-BC5F-CF2408F48E71}" type="slidenum">
              <a:rPr lang="lv-LV" smtClean="0"/>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āls virsraksts un teksts">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E977598B-7496-4409-BC7C-5BBCB017D7D7}" type="datetimeFigureOut">
              <a:rPr lang="lv-LV" smtClean="0"/>
              <a:t>21.02.2017.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C1CD99B-3BF4-4D36-BC5F-CF2408F48E71}" type="slidenum">
              <a:rPr lang="lv-LV" smtClean="0"/>
              <a:t>‹#›</a:t>
            </a:fld>
            <a:endParaRPr lang="lv-LV"/>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lv-LV"/>
              <a:t>Rediģēt šablona virsraksta stilu</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Virsraksts un saturs">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4" name="Date Placeholder 3"/>
          <p:cNvSpPr>
            <a:spLocks noGrp="1"/>
          </p:cNvSpPr>
          <p:nvPr>
            <p:ph type="dt" sz="half" idx="10"/>
          </p:nvPr>
        </p:nvSpPr>
        <p:spPr/>
        <p:txBody>
          <a:bodyPr/>
          <a:lstStyle/>
          <a:p>
            <a:fld id="{E977598B-7496-4409-BC7C-5BBCB017D7D7}" type="datetimeFigureOut">
              <a:rPr lang="lv-LV" smtClean="0"/>
              <a:t>21.02.2017.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C1CD99B-3BF4-4D36-BC5F-CF2408F48E71}" type="slidenum">
              <a:rPr lang="lv-LV" smtClean="0"/>
              <a:t>‹#›</a:t>
            </a:fld>
            <a:endParaRPr lang="lv-LV"/>
          </a:p>
        </p:txBody>
      </p:sp>
      <p:sp>
        <p:nvSpPr>
          <p:cNvPr id="7" name="Title 6"/>
          <p:cNvSpPr>
            <a:spLocks noGrp="1"/>
          </p:cNvSpPr>
          <p:nvPr>
            <p:ph type="title"/>
          </p:nvPr>
        </p:nvSpPr>
        <p:spPr/>
        <p:txBody>
          <a:bodyPr/>
          <a:lstStyle/>
          <a:p>
            <a:r>
              <a:rPr lang="lv-LV"/>
              <a:t>Rediģēt šablona virsraksta stilu</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adaļas galvene">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lv-LV"/>
              <a:t>Rediģēt šablona virsraksta stilu</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lv-LV"/>
              <a:t>Rediģēt šablona teksta stilus</a:t>
            </a:r>
          </a:p>
        </p:txBody>
      </p:sp>
      <p:sp>
        <p:nvSpPr>
          <p:cNvPr id="4" name="Date Placeholder 3"/>
          <p:cNvSpPr>
            <a:spLocks noGrp="1"/>
          </p:cNvSpPr>
          <p:nvPr>
            <p:ph type="dt" sz="half" idx="10"/>
          </p:nvPr>
        </p:nvSpPr>
        <p:spPr/>
        <p:txBody>
          <a:bodyPr/>
          <a:lstStyle/>
          <a:p>
            <a:fld id="{E977598B-7496-4409-BC7C-5BBCB017D7D7}" type="datetimeFigureOut">
              <a:rPr lang="lv-LV" smtClean="0"/>
              <a:t>21.02.2017.</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FC1CD99B-3BF4-4D36-BC5F-CF2408F48E71}" type="slidenum">
              <a:rPr lang="lv-LV" smtClean="0"/>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ivi satur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5" name="Date Placeholder 4"/>
          <p:cNvSpPr>
            <a:spLocks noGrp="1"/>
          </p:cNvSpPr>
          <p:nvPr>
            <p:ph type="dt" sz="half" idx="10"/>
          </p:nvPr>
        </p:nvSpPr>
        <p:spPr/>
        <p:txBody>
          <a:bodyPr/>
          <a:lstStyle/>
          <a:p>
            <a:fld id="{E977598B-7496-4409-BC7C-5BBCB017D7D7}" type="datetimeFigureOut">
              <a:rPr lang="lv-LV" smtClean="0"/>
              <a:t>21.02.2017.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C1CD99B-3BF4-4D36-BC5F-CF2408F48E71}" type="slidenum">
              <a:rPr lang="lv-LV" smtClean="0"/>
              <a:t>‹#›</a:t>
            </a:fld>
            <a:endParaRPr lang="lv-LV"/>
          </a:p>
        </p:txBody>
      </p:sp>
      <p:sp>
        <p:nvSpPr>
          <p:cNvPr id="9" name="Content Placeholder 8"/>
          <p:cNvSpPr>
            <a:spLocks noGrp="1"/>
          </p:cNvSpPr>
          <p:nvPr>
            <p:ph sz="quarter" idx="13"/>
          </p:nvPr>
        </p:nvSpPr>
        <p:spPr>
          <a:xfrm>
            <a:off x="676655" y="2679192"/>
            <a:ext cx="3822192" cy="34472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līdzinājum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lv-LV"/>
              <a:t>Rediģēt šablona virsraksta stilu</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lv-LV"/>
              <a:t>Rediģēt šablona teksta stilus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
        <p:nvSpPr>
          <p:cNvPr id="7" name="Date Placeholder 6"/>
          <p:cNvSpPr>
            <a:spLocks noGrp="1"/>
          </p:cNvSpPr>
          <p:nvPr>
            <p:ph type="dt" sz="half" idx="10"/>
          </p:nvPr>
        </p:nvSpPr>
        <p:spPr/>
        <p:txBody>
          <a:bodyPr/>
          <a:lstStyle/>
          <a:p>
            <a:fld id="{E977598B-7496-4409-BC7C-5BBCB017D7D7}" type="datetimeFigureOut">
              <a:rPr lang="lv-LV" smtClean="0"/>
              <a:t>21.02.2017.</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FC1CD99B-3BF4-4D36-BC5F-CF2408F48E71}" type="slidenum">
              <a:rPr lang="lv-LV" smtClean="0"/>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kai virsraks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a:t>Rediģēt šablona virsraksta stilu</a:t>
            </a:r>
            <a:endParaRPr lang="en-US"/>
          </a:p>
        </p:txBody>
      </p:sp>
      <p:sp>
        <p:nvSpPr>
          <p:cNvPr id="3" name="Date Placeholder 2"/>
          <p:cNvSpPr>
            <a:spLocks noGrp="1"/>
          </p:cNvSpPr>
          <p:nvPr>
            <p:ph type="dt" sz="half" idx="10"/>
          </p:nvPr>
        </p:nvSpPr>
        <p:spPr/>
        <p:txBody>
          <a:bodyPr/>
          <a:lstStyle/>
          <a:p>
            <a:fld id="{E977598B-7496-4409-BC7C-5BBCB017D7D7}" type="datetimeFigureOut">
              <a:rPr lang="lv-LV" smtClean="0"/>
              <a:t>21.02.2017.</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FC1CD99B-3BF4-4D36-BC5F-CF2408F48E71}" type="slidenum">
              <a:rPr lang="lv-LV" smtClean="0"/>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ukšs">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E977598B-7496-4409-BC7C-5BBCB017D7D7}" type="datetimeFigureOut">
              <a:rPr lang="lv-LV" smtClean="0"/>
              <a:t>21.02.2017.</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FC1CD99B-3BF4-4D36-BC5F-CF2408F48E71}" type="slidenum">
              <a:rPr lang="lv-LV" smtClean="0"/>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turs ar parakstu">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E977598B-7496-4409-BC7C-5BBCB017D7D7}" type="datetimeFigureOut">
              <a:rPr lang="lv-LV" smtClean="0"/>
              <a:t>21.02.2017.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C1CD99B-3BF4-4D36-BC5F-CF2408F48E71}" type="slidenum">
              <a:rPr lang="lv-LV" smtClean="0"/>
              <a:t>‹#›</a:t>
            </a:fld>
            <a:endParaRPr lang="lv-LV"/>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lv-LV"/>
              <a:t>Rediģēt šablona virsraksta stilu</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ttēls ar parakstu">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lv-LV"/>
              <a:t>Rediģēt šablona virsraksta stilu</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lv-LV"/>
              <a:t>Rediģēt šablona teksta stilus</a:t>
            </a:r>
          </a:p>
        </p:txBody>
      </p:sp>
      <p:sp>
        <p:nvSpPr>
          <p:cNvPr id="5" name="Date Placeholder 4"/>
          <p:cNvSpPr>
            <a:spLocks noGrp="1"/>
          </p:cNvSpPr>
          <p:nvPr>
            <p:ph type="dt" sz="half" idx="10"/>
          </p:nvPr>
        </p:nvSpPr>
        <p:spPr/>
        <p:txBody>
          <a:bodyPr/>
          <a:lstStyle/>
          <a:p>
            <a:fld id="{E977598B-7496-4409-BC7C-5BBCB017D7D7}" type="datetimeFigureOut">
              <a:rPr lang="lv-LV" smtClean="0"/>
              <a:t>21.02.2017.</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FC1CD99B-3BF4-4D36-BC5F-CF2408F48E71}" type="slidenum">
              <a:rPr lang="lv-LV" smtClean="0"/>
              <a:t>‹#›</a:t>
            </a:fld>
            <a:endParaRPr lang="lv-LV"/>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lv-LV"/>
              <a:t>Noklikšķiniet uz attēla ikonas</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lv-LV"/>
              <a:t>Rediģēt šablona virsraksta stilu</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E977598B-7496-4409-BC7C-5BBCB017D7D7}" type="datetimeFigureOut">
              <a:rPr lang="lv-LV" smtClean="0"/>
              <a:t>21.02.2017.</a:t>
            </a:fld>
            <a:endParaRPr lang="lv-LV"/>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lv-LV"/>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C1CD99B-3BF4-4D36-BC5F-CF2408F48E71}" type="slidenum">
              <a:rPr lang="lv-LV" smtClean="0"/>
              <a:t>‹#›</a:t>
            </a:fld>
            <a:endParaRPr lang="lv-LV"/>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lv-LV"/>
              <a:t>Rediģēt šablona teksta stilus</a:t>
            </a:r>
          </a:p>
          <a:p>
            <a:pPr lvl="1"/>
            <a:r>
              <a:rPr lang="lv-LV"/>
              <a:t>Otrais līmenis</a:t>
            </a:r>
          </a:p>
          <a:p>
            <a:pPr lvl="2"/>
            <a:r>
              <a:rPr lang="lv-LV"/>
              <a:t>Trešais līmenis</a:t>
            </a:r>
          </a:p>
          <a:p>
            <a:pPr lvl="3"/>
            <a:r>
              <a:rPr lang="lv-LV"/>
              <a:t>Ceturtais līmenis</a:t>
            </a:r>
          </a:p>
          <a:p>
            <a:pPr lvl="4"/>
            <a:r>
              <a:rPr lang="lv-LV"/>
              <a:t>Piektais līmenis</a:t>
            </a:r>
            <a:endParaRPr lang="en-US" dirty="0"/>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ctrTitle"/>
          </p:nvPr>
        </p:nvSpPr>
        <p:spPr>
          <a:xfrm>
            <a:off x="685800" y="476672"/>
            <a:ext cx="7772400" cy="3312368"/>
          </a:xfrm>
        </p:spPr>
        <p:txBody>
          <a:bodyPr>
            <a:noAutofit/>
          </a:bodyPr>
          <a:lstStyle/>
          <a:p>
            <a:r>
              <a:rPr lang="lv-LV" sz="9600" dirty="0">
                <a:solidFill>
                  <a:schemeClr val="tx1"/>
                </a:solidFill>
                <a:latin typeface="Baskerville Old Face" panose="02020602080505020303" pitchFamily="18" charset="0"/>
              </a:rPr>
              <a:t>Dzīve kā matemātika</a:t>
            </a:r>
          </a:p>
        </p:txBody>
      </p:sp>
      <p:sp>
        <p:nvSpPr>
          <p:cNvPr id="3" name="Apakšvirsraksts 2"/>
          <p:cNvSpPr>
            <a:spLocks noGrp="1"/>
          </p:cNvSpPr>
          <p:nvPr>
            <p:ph type="subTitle" idx="1"/>
          </p:nvPr>
        </p:nvSpPr>
        <p:spPr>
          <a:xfrm>
            <a:off x="1371600" y="4149080"/>
            <a:ext cx="6400800" cy="2016224"/>
          </a:xfrm>
        </p:spPr>
        <p:txBody>
          <a:bodyPr>
            <a:noAutofit/>
          </a:bodyPr>
          <a:lstStyle/>
          <a:p>
            <a:pPr algn="ctr"/>
            <a:r>
              <a:rPr lang="lv-LV" sz="3600" dirty="0">
                <a:solidFill>
                  <a:schemeClr val="tx1"/>
                </a:solidFill>
                <a:latin typeface="Baskerville Old Face" panose="02020602080505020303" pitchFamily="18" charset="0"/>
              </a:rPr>
              <a:t>Izstrādāja BPVV skolotāja </a:t>
            </a:r>
          </a:p>
          <a:p>
            <a:pPr algn="ctr"/>
            <a:r>
              <a:rPr lang="lv-LV" sz="3600" dirty="0">
                <a:solidFill>
                  <a:schemeClr val="tx1"/>
                </a:solidFill>
                <a:latin typeface="Baskerville Old Face" panose="02020602080505020303" pitchFamily="18" charset="0"/>
              </a:rPr>
              <a:t>Benita Urtān</a:t>
            </a:r>
            <a:r>
              <a:rPr lang="en-US" sz="3600">
                <a:solidFill>
                  <a:schemeClr val="tx1"/>
                </a:solidFill>
                <a:latin typeface="Baskerville Old Face" panose="02020602080505020303" pitchFamily="18" charset="0"/>
              </a:rPr>
              <a:t>e</a:t>
            </a:r>
            <a:endParaRPr lang="lv-LV" sz="3600" dirty="0">
              <a:solidFill>
                <a:schemeClr val="tx1"/>
              </a:solidFill>
              <a:latin typeface="Baskerville Old Face" panose="02020602080505020303" pitchFamily="18" charset="0"/>
            </a:endParaRPr>
          </a:p>
        </p:txBody>
      </p:sp>
    </p:spTree>
    <p:extLst>
      <p:ext uri="{BB962C8B-B14F-4D97-AF65-F5344CB8AC3E}">
        <p14:creationId xmlns:p14="http://schemas.microsoft.com/office/powerpoint/2010/main" val="3772545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āla remarka 1"/>
          <p:cNvSpPr/>
          <p:nvPr/>
        </p:nvSpPr>
        <p:spPr>
          <a:xfrm>
            <a:off x="3779912" y="2103512"/>
            <a:ext cx="2304256" cy="2104155"/>
          </a:xfrm>
          <a:prstGeom prst="wedgeEllipseCallout">
            <a:avLst>
              <a:gd name="adj1" fmla="val -16154"/>
              <a:gd name="adj2" fmla="val 4128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sz="2000" b="1" dirty="0"/>
              <a:t>Matemātikas olimpiādes un konkursi </a:t>
            </a:r>
          </a:p>
        </p:txBody>
      </p:sp>
      <p:sp>
        <p:nvSpPr>
          <p:cNvPr id="3" name="Ovāla remarka 2"/>
          <p:cNvSpPr/>
          <p:nvPr/>
        </p:nvSpPr>
        <p:spPr>
          <a:xfrm>
            <a:off x="528057" y="404664"/>
            <a:ext cx="2891815" cy="1224136"/>
          </a:xfrm>
          <a:prstGeom prst="wedgeEllipseCallout">
            <a:avLst>
              <a:gd name="adj1" fmla="val 79298"/>
              <a:gd name="adj2" fmla="val 9273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b="1" dirty="0">
                <a:solidFill>
                  <a:schemeClr val="tx1"/>
                </a:solidFill>
              </a:rPr>
              <a:t>izvirza skolēniem konkrētus mērķus</a:t>
            </a:r>
          </a:p>
        </p:txBody>
      </p:sp>
      <p:sp>
        <p:nvSpPr>
          <p:cNvPr id="4" name="Ovāla remarka 3"/>
          <p:cNvSpPr/>
          <p:nvPr/>
        </p:nvSpPr>
        <p:spPr>
          <a:xfrm>
            <a:off x="137760" y="1772816"/>
            <a:ext cx="3138096" cy="2016223"/>
          </a:xfrm>
          <a:prstGeom prst="wedgeEllipseCallout">
            <a:avLst>
              <a:gd name="adj1" fmla="val 63114"/>
              <a:gd name="adj2" fmla="val 17099"/>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dirty="0"/>
              <a:t> </a:t>
            </a:r>
            <a:r>
              <a:rPr lang="lv-LV" b="1" dirty="0">
                <a:solidFill>
                  <a:schemeClr val="tx1"/>
                </a:solidFill>
              </a:rPr>
              <a:t>ar savu vērienīgumu un ar tajos esošo sacensību elementu piesaista plašu skolēnu un skolotāju sabiedrību </a:t>
            </a:r>
          </a:p>
        </p:txBody>
      </p:sp>
      <p:sp>
        <p:nvSpPr>
          <p:cNvPr id="5" name="Ovāla remarka 4"/>
          <p:cNvSpPr/>
          <p:nvPr/>
        </p:nvSpPr>
        <p:spPr>
          <a:xfrm>
            <a:off x="528057" y="3933056"/>
            <a:ext cx="3467879" cy="2232248"/>
          </a:xfrm>
          <a:prstGeom prst="wedgeEllipseCallout">
            <a:avLst>
              <a:gd name="adj1" fmla="val 57956"/>
              <a:gd name="adj2" fmla="val -48686"/>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b="1" dirty="0">
                <a:solidFill>
                  <a:schemeClr val="tx1"/>
                </a:solidFill>
              </a:rPr>
              <a:t>skolēns gūst matemātiskās domāšanas pieredzi un mācās izmantot pasaules matemātiskās izpratnes principus</a:t>
            </a:r>
          </a:p>
        </p:txBody>
      </p:sp>
      <p:sp>
        <p:nvSpPr>
          <p:cNvPr id="6" name="Ovāla remarka 5"/>
          <p:cNvSpPr/>
          <p:nvPr/>
        </p:nvSpPr>
        <p:spPr>
          <a:xfrm>
            <a:off x="5244210" y="404664"/>
            <a:ext cx="3456384" cy="1080120"/>
          </a:xfrm>
          <a:prstGeom prst="wedgeEllipseCallout">
            <a:avLst>
              <a:gd name="adj1" fmla="val -51068"/>
              <a:gd name="adj2" fmla="val 8971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b="1" dirty="0">
                <a:solidFill>
                  <a:schemeClr val="tx1"/>
                </a:solidFill>
              </a:rPr>
              <a:t>nosaka matemātikas padziļinātās apmācības standartus</a:t>
            </a:r>
          </a:p>
        </p:txBody>
      </p:sp>
      <p:sp>
        <p:nvSpPr>
          <p:cNvPr id="7" name="Ovāla remarka 6"/>
          <p:cNvSpPr/>
          <p:nvPr/>
        </p:nvSpPr>
        <p:spPr>
          <a:xfrm>
            <a:off x="6315744" y="2132856"/>
            <a:ext cx="2448272" cy="1549829"/>
          </a:xfrm>
          <a:prstGeom prst="wedgeEllipseCallout">
            <a:avLst>
              <a:gd name="adj1" fmla="val -55069"/>
              <a:gd name="adj2" fmla="val 27381"/>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b="1" dirty="0">
                <a:solidFill>
                  <a:schemeClr val="tx1"/>
                </a:solidFill>
              </a:rPr>
              <a:t>skolēnam dod iespēju izdarīt sev jaunus atklājumus</a:t>
            </a:r>
          </a:p>
        </p:txBody>
      </p:sp>
      <p:sp>
        <p:nvSpPr>
          <p:cNvPr id="8" name="Ovāla remarka 7"/>
          <p:cNvSpPr/>
          <p:nvPr/>
        </p:nvSpPr>
        <p:spPr>
          <a:xfrm>
            <a:off x="5868144" y="4437112"/>
            <a:ext cx="2898576" cy="1944216"/>
          </a:xfrm>
          <a:prstGeom prst="wedgeEllipseCallout">
            <a:avLst>
              <a:gd name="adj1" fmla="val -54045"/>
              <a:gd name="adj2" fmla="val -73145"/>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lv-LV" b="1" dirty="0">
                <a:solidFill>
                  <a:schemeClr val="tx1"/>
                </a:solidFill>
              </a:rPr>
              <a:t>norūda skolēnu raksturus, viņi veidojas kā personības</a:t>
            </a:r>
          </a:p>
        </p:txBody>
      </p:sp>
    </p:spTree>
    <p:extLst>
      <p:ext uri="{BB962C8B-B14F-4D97-AF65-F5344CB8AC3E}">
        <p14:creationId xmlns:p14="http://schemas.microsoft.com/office/powerpoint/2010/main" val="131254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a:bodyPr>
          <a:lstStyle/>
          <a:p>
            <a:pPr marL="0" indent="0" algn="ctr">
              <a:buNone/>
            </a:pPr>
            <a:r>
              <a:rPr lang="lv-LV" sz="5400" b="1" dirty="0">
                <a:solidFill>
                  <a:schemeClr val="tx1"/>
                </a:solidFill>
              </a:rPr>
              <a:t>Kāpēc </a:t>
            </a:r>
            <a:r>
              <a:rPr lang="lv-LV" sz="5400" b="1" i="1" dirty="0">
                <a:solidFill>
                  <a:schemeClr val="tx1"/>
                </a:solidFill>
              </a:rPr>
              <a:t>man</a:t>
            </a:r>
            <a:r>
              <a:rPr lang="lv-LV" sz="5400" b="1" dirty="0">
                <a:solidFill>
                  <a:schemeClr val="tx1"/>
                </a:solidFill>
              </a:rPr>
              <a:t> būtu jāzina matemātika?</a:t>
            </a:r>
            <a:endParaRPr lang="lv-LV" sz="5400" dirty="0"/>
          </a:p>
        </p:txBody>
      </p:sp>
      <p:sp>
        <p:nvSpPr>
          <p:cNvPr id="3" name="Virsraksts 2"/>
          <p:cNvSpPr>
            <a:spLocks noGrp="1"/>
          </p:cNvSpPr>
          <p:nvPr>
            <p:ph type="title"/>
          </p:nvPr>
        </p:nvSpPr>
        <p:spPr/>
        <p:txBody>
          <a:bodyPr/>
          <a:lstStyle/>
          <a:p>
            <a:r>
              <a:rPr lang="lv-LV" b="1" dirty="0">
                <a:solidFill>
                  <a:schemeClr val="tx1"/>
                </a:solidFill>
              </a:rPr>
              <a:t>Anketa BPVV skolēniem</a:t>
            </a:r>
          </a:p>
        </p:txBody>
      </p:sp>
    </p:spTree>
    <p:extLst>
      <p:ext uri="{BB962C8B-B14F-4D97-AF65-F5344CB8AC3E}">
        <p14:creationId xmlns:p14="http://schemas.microsoft.com/office/powerpoint/2010/main" val="5421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539552" y="1628800"/>
            <a:ext cx="7992887" cy="4752528"/>
          </a:xfrm>
        </p:spPr>
        <p:txBody>
          <a:bodyPr>
            <a:normAutofit lnSpcReduction="10000"/>
          </a:bodyPr>
          <a:lstStyle/>
          <a:p>
            <a:r>
              <a:rPr lang="lv-LV" sz="4000" b="1" dirty="0">
                <a:solidFill>
                  <a:schemeClr val="tx1"/>
                </a:solidFill>
              </a:rPr>
              <a:t>Lai būtu nākotnē noderīgas zināšanas.</a:t>
            </a:r>
          </a:p>
          <a:p>
            <a:r>
              <a:rPr lang="lv-LV" sz="4000" b="1" dirty="0">
                <a:solidFill>
                  <a:schemeClr val="tx1"/>
                </a:solidFill>
              </a:rPr>
              <a:t>Lai varētu nolikt eksāmenu.</a:t>
            </a:r>
          </a:p>
          <a:p>
            <a:r>
              <a:rPr lang="lv-LV" sz="4000" b="1" dirty="0">
                <a:solidFill>
                  <a:schemeClr val="tx1"/>
                </a:solidFill>
              </a:rPr>
              <a:t>Matemātika ir vajadzīga smadzeņu attīstībai.</a:t>
            </a:r>
          </a:p>
          <a:p>
            <a:r>
              <a:rPr lang="lv-LV" sz="4000" b="1" dirty="0">
                <a:solidFill>
                  <a:schemeClr val="tx1"/>
                </a:solidFill>
              </a:rPr>
              <a:t>Lai būtu labas atzīmes.</a:t>
            </a:r>
          </a:p>
          <a:p>
            <a:r>
              <a:rPr lang="lv-LV" sz="4000" b="1" dirty="0">
                <a:solidFill>
                  <a:schemeClr val="tx1"/>
                </a:solidFill>
              </a:rPr>
              <a:t>Lai attīstītu loģisko domāšanu.</a:t>
            </a:r>
          </a:p>
          <a:p>
            <a:endParaRPr lang="lv-LV" dirty="0"/>
          </a:p>
        </p:txBody>
      </p:sp>
      <p:sp>
        <p:nvSpPr>
          <p:cNvPr id="3" name="Virsraksts 2"/>
          <p:cNvSpPr>
            <a:spLocks noGrp="1"/>
          </p:cNvSpPr>
          <p:nvPr>
            <p:ph type="title"/>
          </p:nvPr>
        </p:nvSpPr>
        <p:spPr/>
        <p:txBody>
          <a:bodyPr>
            <a:normAutofit fontScale="90000"/>
          </a:bodyPr>
          <a:lstStyle/>
          <a:p>
            <a:r>
              <a:rPr lang="lv-LV" b="1" dirty="0">
                <a:solidFill>
                  <a:schemeClr val="tx1"/>
                </a:solidFill>
              </a:rPr>
              <a:t>Kāpēc </a:t>
            </a:r>
            <a:r>
              <a:rPr lang="lv-LV" b="1" i="1" dirty="0">
                <a:solidFill>
                  <a:schemeClr val="tx1"/>
                </a:solidFill>
              </a:rPr>
              <a:t>man</a:t>
            </a:r>
            <a:r>
              <a:rPr lang="lv-LV" b="1" dirty="0">
                <a:solidFill>
                  <a:schemeClr val="tx1"/>
                </a:solidFill>
              </a:rPr>
              <a:t> būtu jāzina matemātika?</a:t>
            </a:r>
          </a:p>
        </p:txBody>
      </p:sp>
    </p:spTree>
    <p:extLst>
      <p:ext uri="{BB962C8B-B14F-4D97-AF65-F5344CB8AC3E}">
        <p14:creationId xmlns:p14="http://schemas.microsoft.com/office/powerpoint/2010/main" val="28777687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395537" y="1628800"/>
            <a:ext cx="8352928" cy="4896544"/>
          </a:xfrm>
        </p:spPr>
        <p:txBody>
          <a:bodyPr>
            <a:normAutofit lnSpcReduction="10000"/>
          </a:bodyPr>
          <a:lstStyle/>
          <a:p>
            <a:r>
              <a:rPr lang="lv-LV" sz="3600" b="1" dirty="0">
                <a:solidFill>
                  <a:schemeClr val="tx1"/>
                </a:solidFill>
              </a:rPr>
              <a:t>Lai pilnvērtīgi dzīvotu – varētu veiksmīgi vadīties ikdienas situācijās.</a:t>
            </a:r>
          </a:p>
          <a:p>
            <a:r>
              <a:rPr lang="lv-LV" sz="3600" b="1" dirty="0">
                <a:solidFill>
                  <a:schemeClr val="tx1"/>
                </a:solidFill>
              </a:rPr>
              <a:t>Lai palīdzētu saviem bērniem ar matemātiku.</a:t>
            </a:r>
          </a:p>
          <a:p>
            <a:r>
              <a:rPr lang="lv-LV" sz="3600" b="1" dirty="0">
                <a:solidFill>
                  <a:schemeClr val="tx1"/>
                </a:solidFill>
              </a:rPr>
              <a:t>Matemātika ļauj praktiski apdomāt situāciju.</a:t>
            </a:r>
          </a:p>
          <a:p>
            <a:r>
              <a:rPr lang="lv-LV" sz="3600" b="1" dirty="0">
                <a:solidFill>
                  <a:schemeClr val="tx1"/>
                </a:solidFill>
              </a:rPr>
              <a:t>Lai varētu iegūt labu profesiju.</a:t>
            </a:r>
          </a:p>
          <a:p>
            <a:r>
              <a:rPr lang="lv-LV" sz="3600" b="1" dirty="0">
                <a:solidFill>
                  <a:schemeClr val="tx1"/>
                </a:solidFill>
              </a:rPr>
              <a:t>Lai varētu iestāties augstskolā.</a:t>
            </a:r>
          </a:p>
          <a:p>
            <a:endParaRPr lang="lv-LV" dirty="0"/>
          </a:p>
          <a:p>
            <a:endParaRPr lang="lv-LV" dirty="0"/>
          </a:p>
        </p:txBody>
      </p:sp>
      <p:sp>
        <p:nvSpPr>
          <p:cNvPr id="3" name="Virsraksts 2"/>
          <p:cNvSpPr>
            <a:spLocks noGrp="1"/>
          </p:cNvSpPr>
          <p:nvPr>
            <p:ph type="title"/>
          </p:nvPr>
        </p:nvSpPr>
        <p:spPr/>
        <p:txBody>
          <a:bodyPr>
            <a:normAutofit fontScale="90000"/>
          </a:bodyPr>
          <a:lstStyle/>
          <a:p>
            <a:r>
              <a:rPr lang="lv-LV" b="1" dirty="0">
                <a:solidFill>
                  <a:schemeClr val="tx1"/>
                </a:solidFill>
              </a:rPr>
              <a:t>Kāpēc </a:t>
            </a:r>
            <a:r>
              <a:rPr lang="lv-LV" b="1" i="1" dirty="0">
                <a:solidFill>
                  <a:schemeClr val="tx1"/>
                </a:solidFill>
              </a:rPr>
              <a:t>man</a:t>
            </a:r>
            <a:r>
              <a:rPr lang="lv-LV" b="1" dirty="0">
                <a:solidFill>
                  <a:schemeClr val="tx1"/>
                </a:solidFill>
              </a:rPr>
              <a:t> būtu jāzina matemātika?</a:t>
            </a:r>
          </a:p>
        </p:txBody>
      </p:sp>
    </p:spTree>
    <p:extLst>
      <p:ext uri="{BB962C8B-B14F-4D97-AF65-F5344CB8AC3E}">
        <p14:creationId xmlns:p14="http://schemas.microsoft.com/office/powerpoint/2010/main" val="812983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467545" y="1484784"/>
            <a:ext cx="8208912" cy="4968552"/>
          </a:xfrm>
        </p:spPr>
        <p:txBody>
          <a:bodyPr/>
          <a:lstStyle/>
          <a:p>
            <a:r>
              <a:rPr lang="lv-LV" sz="3600" b="1" dirty="0">
                <a:solidFill>
                  <a:schemeClr val="tx1"/>
                </a:solidFill>
              </a:rPr>
              <a:t>Man būtu matemātikā jāzina tikai +, - ; × ; ÷, jo man dzīvē formulas nebūs vajadzīgas.</a:t>
            </a:r>
          </a:p>
          <a:p>
            <a:r>
              <a:rPr lang="lv-LV" sz="3600" b="1" dirty="0">
                <a:solidFill>
                  <a:schemeClr val="tx1"/>
                </a:solidFill>
              </a:rPr>
              <a:t>Es katru dienu skaitu naudu, tas man arī dzīvē vairāk noder – saskaitīšana un atņemšana.</a:t>
            </a:r>
          </a:p>
          <a:p>
            <a:r>
              <a:rPr lang="lv-LV" sz="3600" b="1" dirty="0">
                <a:solidFill>
                  <a:schemeClr val="tx1"/>
                </a:solidFill>
              </a:rPr>
              <a:t>Lai pabeigtu skolu, augstskolu, dabūtu labu darbu un dzīvotu labi.</a:t>
            </a:r>
          </a:p>
          <a:p>
            <a:endParaRPr lang="lv-LV" dirty="0"/>
          </a:p>
        </p:txBody>
      </p:sp>
      <p:sp>
        <p:nvSpPr>
          <p:cNvPr id="3" name="Virsraksts 2"/>
          <p:cNvSpPr>
            <a:spLocks noGrp="1"/>
          </p:cNvSpPr>
          <p:nvPr>
            <p:ph type="title"/>
          </p:nvPr>
        </p:nvSpPr>
        <p:spPr>
          <a:xfrm>
            <a:off x="457200" y="338328"/>
            <a:ext cx="8229600" cy="1146456"/>
          </a:xfrm>
        </p:spPr>
        <p:txBody>
          <a:bodyPr>
            <a:normAutofit fontScale="90000"/>
          </a:bodyPr>
          <a:lstStyle/>
          <a:p>
            <a:r>
              <a:rPr lang="lv-LV" b="1" dirty="0">
                <a:solidFill>
                  <a:schemeClr val="tx1"/>
                </a:solidFill>
              </a:rPr>
              <a:t>Kāpēc </a:t>
            </a:r>
            <a:r>
              <a:rPr lang="lv-LV" b="1" i="1" dirty="0">
                <a:solidFill>
                  <a:schemeClr val="tx1"/>
                </a:solidFill>
              </a:rPr>
              <a:t>man</a:t>
            </a:r>
            <a:r>
              <a:rPr lang="lv-LV" b="1" dirty="0">
                <a:solidFill>
                  <a:schemeClr val="tx1"/>
                </a:solidFill>
              </a:rPr>
              <a:t> būtu jāzina matemātika?</a:t>
            </a:r>
          </a:p>
        </p:txBody>
      </p:sp>
    </p:spTree>
    <p:extLst>
      <p:ext uri="{BB962C8B-B14F-4D97-AF65-F5344CB8AC3E}">
        <p14:creationId xmlns:p14="http://schemas.microsoft.com/office/powerpoint/2010/main" val="39005078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457200" y="692696"/>
            <a:ext cx="8229600" cy="5688632"/>
          </a:xfrm>
        </p:spPr>
        <p:txBody>
          <a:bodyPr>
            <a:normAutofit fontScale="90000"/>
          </a:bodyPr>
          <a:lstStyle/>
          <a:p>
            <a:r>
              <a:rPr lang="lv-LV" sz="5300" dirty="0">
                <a:solidFill>
                  <a:schemeClr val="tx1"/>
                </a:solidFill>
              </a:rPr>
              <a:t>Jau senatnē cilvēki saprata, ka zināšanas ir jāiegūst darbā, nevis </a:t>
            </a:r>
            <a:r>
              <a:rPr lang="lv-LV" sz="5300" b="1" i="1" dirty="0">
                <a:solidFill>
                  <a:schemeClr val="tx1"/>
                </a:solidFill>
              </a:rPr>
              <a:t>jāatsēž</a:t>
            </a:r>
            <a:r>
              <a:rPr lang="lv-LV" sz="5300" dirty="0">
                <a:solidFill>
                  <a:schemeClr val="tx1"/>
                </a:solidFill>
              </a:rPr>
              <a:t> skolas solā un jāgaida, kad tās kāds </a:t>
            </a:r>
            <a:r>
              <a:rPr lang="lv-LV" sz="5300" b="1" i="1" dirty="0">
                <a:solidFill>
                  <a:schemeClr val="tx1"/>
                </a:solidFill>
              </a:rPr>
              <a:t>ieliks</a:t>
            </a:r>
            <a:r>
              <a:rPr lang="lv-LV" sz="5300" dirty="0">
                <a:solidFill>
                  <a:schemeClr val="tx1"/>
                </a:solidFill>
              </a:rPr>
              <a:t> galvā, bet ir jācīnās par sava izvēlētā mērķa sasniegšanu. </a:t>
            </a:r>
            <a:r>
              <a:rPr lang="lv-LV" dirty="0">
                <a:solidFill>
                  <a:schemeClr val="tx1"/>
                </a:solidFill>
              </a:rPr>
              <a:t/>
            </a:r>
            <a:br>
              <a:rPr lang="lv-LV" dirty="0">
                <a:solidFill>
                  <a:schemeClr val="tx1"/>
                </a:solidFill>
              </a:rPr>
            </a:br>
            <a:endParaRPr lang="lv-LV" dirty="0"/>
          </a:p>
        </p:txBody>
      </p:sp>
    </p:spTree>
    <p:extLst>
      <p:ext uri="{BB962C8B-B14F-4D97-AF65-F5344CB8AC3E}">
        <p14:creationId xmlns:p14="http://schemas.microsoft.com/office/powerpoint/2010/main" val="27998198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457200" y="836712"/>
            <a:ext cx="8229600" cy="3816424"/>
          </a:xfrm>
        </p:spPr>
        <p:txBody>
          <a:bodyPr>
            <a:noAutofit/>
          </a:bodyPr>
          <a:lstStyle/>
          <a:p>
            <a:r>
              <a:rPr lang="lv-LV" sz="9600" dirty="0">
                <a:solidFill>
                  <a:schemeClr val="tx1"/>
                </a:solidFill>
              </a:rPr>
              <a:t>Kā mācīt matemātiku?</a:t>
            </a:r>
            <a:endParaRPr lang="lv-LV" sz="9600" dirty="0"/>
          </a:p>
        </p:txBody>
      </p:sp>
    </p:spTree>
    <p:extLst>
      <p:ext uri="{BB962C8B-B14F-4D97-AF65-F5344CB8AC3E}">
        <p14:creationId xmlns:p14="http://schemas.microsoft.com/office/powerpoint/2010/main" val="11312606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lstStyle/>
          <a:p>
            <a:r>
              <a:rPr lang="lv-LV" b="1" dirty="0">
                <a:solidFill>
                  <a:schemeClr val="tx1"/>
                </a:solidFill>
              </a:rPr>
              <a:t>Matemātikas apguvē svarīgi:</a:t>
            </a:r>
          </a:p>
        </p:txBody>
      </p:sp>
      <p:sp>
        <p:nvSpPr>
          <p:cNvPr id="3" name="Teksta vietturis 2"/>
          <p:cNvSpPr>
            <a:spLocks noGrp="1"/>
          </p:cNvSpPr>
          <p:nvPr>
            <p:ph type="body" idx="1"/>
          </p:nvPr>
        </p:nvSpPr>
        <p:spPr>
          <a:xfrm>
            <a:off x="251520" y="1700808"/>
            <a:ext cx="4247328" cy="648072"/>
          </a:xfrm>
        </p:spPr>
        <p:txBody>
          <a:bodyPr>
            <a:noAutofit/>
          </a:bodyPr>
          <a:lstStyle/>
          <a:p>
            <a:r>
              <a:rPr lang="lv-LV" sz="4400" b="1" dirty="0">
                <a:solidFill>
                  <a:schemeClr val="tx1"/>
                </a:solidFill>
              </a:rPr>
              <a:t>Atmiņa</a:t>
            </a:r>
          </a:p>
        </p:txBody>
      </p:sp>
      <p:sp>
        <p:nvSpPr>
          <p:cNvPr id="4" name="Satura vietturis 3"/>
          <p:cNvSpPr>
            <a:spLocks noGrp="1"/>
          </p:cNvSpPr>
          <p:nvPr>
            <p:ph sz="half" idx="2"/>
          </p:nvPr>
        </p:nvSpPr>
        <p:spPr>
          <a:xfrm>
            <a:off x="251520" y="2420888"/>
            <a:ext cx="4245867" cy="3705275"/>
          </a:xfrm>
        </p:spPr>
        <p:txBody>
          <a:bodyPr/>
          <a:lstStyle/>
          <a:p>
            <a:r>
              <a:rPr lang="lv-LV" sz="3200" b="1" dirty="0">
                <a:solidFill>
                  <a:schemeClr val="tx1"/>
                </a:solidFill>
              </a:rPr>
              <a:t>Ja domājam par kādu noteiktu tēmu, tā cenšamies atcerēties visu, ko mēs par to zinām. </a:t>
            </a:r>
          </a:p>
          <a:p>
            <a:endParaRPr lang="lv-LV" dirty="0"/>
          </a:p>
        </p:txBody>
      </p:sp>
      <p:sp>
        <p:nvSpPr>
          <p:cNvPr id="5" name="Teksta vietturis 4"/>
          <p:cNvSpPr>
            <a:spLocks noGrp="1"/>
          </p:cNvSpPr>
          <p:nvPr>
            <p:ph type="body" sz="quarter" idx="3"/>
          </p:nvPr>
        </p:nvSpPr>
        <p:spPr>
          <a:xfrm>
            <a:off x="4648200" y="1628801"/>
            <a:ext cx="4244280" cy="864096"/>
          </a:xfrm>
        </p:spPr>
        <p:txBody>
          <a:bodyPr>
            <a:normAutofit/>
          </a:bodyPr>
          <a:lstStyle/>
          <a:p>
            <a:r>
              <a:rPr lang="lv-LV" sz="4400" b="1" dirty="0">
                <a:solidFill>
                  <a:schemeClr val="tx1"/>
                </a:solidFill>
              </a:rPr>
              <a:t>Domāšana</a:t>
            </a:r>
          </a:p>
        </p:txBody>
      </p:sp>
      <p:sp>
        <p:nvSpPr>
          <p:cNvPr id="6" name="Satura vietturis 5"/>
          <p:cNvSpPr>
            <a:spLocks noGrp="1"/>
          </p:cNvSpPr>
          <p:nvPr>
            <p:ph sz="quarter" idx="4"/>
          </p:nvPr>
        </p:nvSpPr>
        <p:spPr>
          <a:xfrm>
            <a:off x="4645024" y="2348880"/>
            <a:ext cx="4319463" cy="3777283"/>
          </a:xfrm>
        </p:spPr>
        <p:txBody>
          <a:bodyPr>
            <a:normAutofit lnSpcReduction="10000"/>
          </a:bodyPr>
          <a:lstStyle/>
          <a:p>
            <a:r>
              <a:rPr lang="lv-LV" sz="3200" b="1" dirty="0">
                <a:solidFill>
                  <a:schemeClr val="tx1"/>
                </a:solidFill>
              </a:rPr>
              <a:t>Ja mums nav zināšanu par kādu konkrētu lietu, bet ir vēlme to izzināt, mēs meklēsim par to materiālus un papildināsim savas zināšanas par šo notikumu vai procesu.</a:t>
            </a:r>
          </a:p>
          <a:p>
            <a:endParaRPr lang="lv-LV" dirty="0"/>
          </a:p>
        </p:txBody>
      </p:sp>
    </p:spTree>
    <p:extLst>
      <p:ext uri="{BB962C8B-B14F-4D97-AF65-F5344CB8AC3E}">
        <p14:creationId xmlns:p14="http://schemas.microsoft.com/office/powerpoint/2010/main" val="323500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2884007973"/>
              </p:ext>
            </p:extLst>
          </p:nvPr>
        </p:nvGraphicFramePr>
        <p:xfrm>
          <a:off x="251520" y="1340768"/>
          <a:ext cx="8640960" cy="50405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irsraksts 2"/>
          <p:cNvSpPr>
            <a:spLocks noGrp="1"/>
          </p:cNvSpPr>
          <p:nvPr>
            <p:ph type="title"/>
          </p:nvPr>
        </p:nvSpPr>
        <p:spPr>
          <a:xfrm>
            <a:off x="457200" y="338328"/>
            <a:ext cx="8229600" cy="1002440"/>
          </a:xfrm>
        </p:spPr>
        <p:txBody>
          <a:bodyPr>
            <a:noAutofit/>
          </a:bodyPr>
          <a:lstStyle/>
          <a:p>
            <a:r>
              <a:rPr lang="lv-LV" sz="6000" dirty="0">
                <a:solidFill>
                  <a:schemeClr val="tx1"/>
                </a:solidFill>
              </a:rPr>
              <a:t>Klases skolēni</a:t>
            </a:r>
          </a:p>
        </p:txBody>
      </p:sp>
    </p:spTree>
    <p:extLst>
      <p:ext uri="{BB962C8B-B14F-4D97-AF65-F5344CB8AC3E}">
        <p14:creationId xmlns:p14="http://schemas.microsoft.com/office/powerpoint/2010/main" val="303318640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Satura vietturis 3"/>
          <p:cNvGraphicFramePr>
            <a:graphicFrameLocks noGrp="1"/>
          </p:cNvGraphicFramePr>
          <p:nvPr>
            <p:ph idx="1"/>
            <p:extLst>
              <p:ext uri="{D42A27DB-BD31-4B8C-83A1-F6EECF244321}">
                <p14:modId xmlns:p14="http://schemas.microsoft.com/office/powerpoint/2010/main" val="1431032358"/>
              </p:ext>
            </p:extLst>
          </p:nvPr>
        </p:nvGraphicFramePr>
        <p:xfrm>
          <a:off x="251520" y="1628800"/>
          <a:ext cx="8640960" cy="4824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irsraksts 2"/>
          <p:cNvSpPr>
            <a:spLocks noGrp="1"/>
          </p:cNvSpPr>
          <p:nvPr>
            <p:ph type="title"/>
          </p:nvPr>
        </p:nvSpPr>
        <p:spPr/>
        <p:txBody>
          <a:bodyPr/>
          <a:lstStyle/>
          <a:p>
            <a:r>
              <a:rPr lang="lv-LV" b="1" dirty="0">
                <a:solidFill>
                  <a:schemeClr val="tx1"/>
                </a:solidFill>
              </a:rPr>
              <a:t>Problēmas stundā</a:t>
            </a:r>
          </a:p>
        </p:txBody>
      </p:sp>
    </p:spTree>
    <p:extLst>
      <p:ext uri="{BB962C8B-B14F-4D97-AF65-F5344CB8AC3E}">
        <p14:creationId xmlns:p14="http://schemas.microsoft.com/office/powerpoint/2010/main" val="1598618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276872"/>
            <a:ext cx="7408333" cy="3849291"/>
          </a:xfrm>
        </p:spPr>
        <p:txBody>
          <a:bodyPr>
            <a:normAutofit/>
          </a:bodyPr>
          <a:lstStyle/>
          <a:p>
            <a:r>
              <a:rPr lang="lv-LV" sz="5400" b="1" dirty="0"/>
              <a:t>Dzīvē ir tāpat kā matemātikā: </a:t>
            </a:r>
          </a:p>
          <a:p>
            <a:pPr marL="0" indent="0">
              <a:buNone/>
            </a:pPr>
            <a:r>
              <a:rPr lang="lv-LV" sz="5400" b="1" dirty="0"/>
              <a:t>cik daudz resursu, tik daudz atdeves. </a:t>
            </a:r>
          </a:p>
        </p:txBody>
      </p:sp>
    </p:spTree>
    <p:extLst>
      <p:ext uri="{BB962C8B-B14F-4D97-AF65-F5344CB8AC3E}">
        <p14:creationId xmlns:p14="http://schemas.microsoft.com/office/powerpoint/2010/main" val="1628467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908720"/>
            <a:ext cx="7408333" cy="5217443"/>
          </a:xfrm>
        </p:spPr>
        <p:txBody>
          <a:bodyPr>
            <a:normAutofit lnSpcReduction="10000"/>
          </a:bodyPr>
          <a:lstStyle/>
          <a:p>
            <a:r>
              <a:rPr lang="lv-LV" sz="4800" b="1" dirty="0">
                <a:solidFill>
                  <a:schemeClr val="tx1"/>
                </a:solidFill>
              </a:rPr>
              <a:t>Skolēnam grūtības mācībās?</a:t>
            </a:r>
            <a:endParaRPr lang="lv-LV" sz="4800" dirty="0">
              <a:solidFill>
                <a:schemeClr val="tx1"/>
              </a:solidFill>
            </a:endParaRPr>
          </a:p>
          <a:p>
            <a:r>
              <a:rPr lang="lv-LV" sz="4800" b="1" dirty="0">
                <a:solidFill>
                  <a:schemeClr val="tx1"/>
                </a:solidFill>
              </a:rPr>
              <a:t>Vecāki bieži saskaras ar bērnu nevelēšanos pildīt mājas darbus vai vispārīgu nevēlēšanos mācīties. Kā var labot šādu situāciju? </a:t>
            </a:r>
            <a:endParaRPr lang="lv-LV" sz="4800" dirty="0">
              <a:solidFill>
                <a:schemeClr val="tx1"/>
              </a:solidFill>
            </a:endParaRPr>
          </a:p>
          <a:p>
            <a:endParaRPr lang="lv-LV" dirty="0"/>
          </a:p>
        </p:txBody>
      </p:sp>
    </p:spTree>
    <p:extLst>
      <p:ext uri="{BB962C8B-B14F-4D97-AF65-F5344CB8AC3E}">
        <p14:creationId xmlns:p14="http://schemas.microsoft.com/office/powerpoint/2010/main" val="8198339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988840"/>
            <a:ext cx="7408333" cy="4137323"/>
          </a:xfrm>
        </p:spPr>
        <p:txBody>
          <a:bodyPr>
            <a:normAutofit/>
          </a:bodyPr>
          <a:lstStyle/>
          <a:p>
            <a:pPr marL="0" indent="0">
              <a:buNone/>
            </a:pPr>
            <a:r>
              <a:rPr lang="lv-LV" sz="6000" b="1" dirty="0">
                <a:solidFill>
                  <a:schemeClr val="tx1"/>
                </a:solidFill>
              </a:rPr>
              <a:t>Cēloņi šādai negatīvai attieksmei pret mācību procesu.</a:t>
            </a:r>
          </a:p>
        </p:txBody>
      </p:sp>
    </p:spTree>
    <p:extLst>
      <p:ext uri="{BB962C8B-B14F-4D97-AF65-F5344CB8AC3E}">
        <p14:creationId xmlns:p14="http://schemas.microsoft.com/office/powerpoint/2010/main" val="421313026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700808"/>
            <a:ext cx="7408333" cy="4425355"/>
          </a:xfrm>
        </p:spPr>
        <p:txBody>
          <a:bodyPr/>
          <a:lstStyle/>
          <a:p>
            <a:r>
              <a:rPr lang="lv-LV" sz="4000" b="1" dirty="0">
                <a:solidFill>
                  <a:schemeClr val="tx1"/>
                </a:solidFill>
              </a:rPr>
              <a:t>Vāji attīstīta uzmanības noturība un/vai nespēja pietiekami  ilgi koncentrēties, piemēram, lai saprastu matemātikas uzdevuma nosacījumus vai iemācītos teorēmu.</a:t>
            </a:r>
          </a:p>
          <a:p>
            <a:endParaRPr lang="lv-LV" dirty="0"/>
          </a:p>
        </p:txBody>
      </p:sp>
    </p:spTree>
    <p:extLst>
      <p:ext uri="{BB962C8B-B14F-4D97-AF65-F5344CB8AC3E}">
        <p14:creationId xmlns:p14="http://schemas.microsoft.com/office/powerpoint/2010/main" val="37838929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844824"/>
            <a:ext cx="7408333" cy="4281339"/>
          </a:xfrm>
        </p:spPr>
        <p:txBody>
          <a:bodyPr/>
          <a:lstStyle/>
          <a:p>
            <a:r>
              <a:rPr lang="lv-LV" sz="3600" b="1" dirty="0">
                <a:solidFill>
                  <a:schemeClr val="tx1"/>
                </a:solidFill>
              </a:rPr>
              <a:t>Skolēnam veidojas personīga pieredze, ka visu, ko viņš iemācās, viņš ar laiku aizmirst. Tādējādi skolēna piepūles netiek attaisnotas. Uzkrājas negatīvs pašvērtējums, kā rezultātā – totālā nevelēšanās mācīties.</a:t>
            </a:r>
          </a:p>
          <a:p>
            <a:endParaRPr lang="lv-LV" dirty="0"/>
          </a:p>
        </p:txBody>
      </p:sp>
      <p:sp>
        <p:nvSpPr>
          <p:cNvPr id="3" name="Virsraksts 2"/>
          <p:cNvSpPr>
            <a:spLocks noGrp="1"/>
          </p:cNvSpPr>
          <p:nvPr>
            <p:ph type="title"/>
          </p:nvPr>
        </p:nvSpPr>
        <p:spPr/>
        <p:txBody>
          <a:bodyPr>
            <a:normAutofit/>
          </a:bodyPr>
          <a:lstStyle/>
          <a:p>
            <a:r>
              <a:rPr lang="lv-LV" sz="4800" b="1" dirty="0">
                <a:solidFill>
                  <a:schemeClr val="tx1"/>
                </a:solidFill>
              </a:rPr>
              <a:t>Motivācijas trūkums.</a:t>
            </a:r>
            <a:endParaRPr lang="lv-LV" sz="4800" dirty="0">
              <a:solidFill>
                <a:schemeClr val="tx1"/>
              </a:solidFill>
            </a:endParaRPr>
          </a:p>
        </p:txBody>
      </p:sp>
    </p:spTree>
    <p:extLst>
      <p:ext uri="{BB962C8B-B14F-4D97-AF65-F5344CB8AC3E}">
        <p14:creationId xmlns:p14="http://schemas.microsoft.com/office/powerpoint/2010/main" val="25640978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844824"/>
            <a:ext cx="7408333" cy="4464496"/>
          </a:xfrm>
        </p:spPr>
        <p:txBody>
          <a:bodyPr>
            <a:normAutofit/>
          </a:bodyPr>
          <a:lstStyle/>
          <a:p>
            <a:r>
              <a:rPr lang="lv-LV" sz="3600" b="1" dirty="0">
                <a:solidFill>
                  <a:schemeClr val="tx1"/>
                </a:solidFill>
              </a:rPr>
              <a:t>Viņš nezina mācību procesa organizācijas pamatprincipus. Kad, cik lielā apmērā un, galvenais, kā pareizi apgūt jauno vielu? Kad un kā ir jāatkārto iepriekš apgūtais, lai atcerētos, tajā pat laikā, lai paliktu brīdis atpūtai?</a:t>
            </a:r>
          </a:p>
          <a:p>
            <a:endParaRPr lang="lv-LV" dirty="0"/>
          </a:p>
        </p:txBody>
      </p:sp>
      <p:sp>
        <p:nvSpPr>
          <p:cNvPr id="3" name="Virsraksts 2"/>
          <p:cNvSpPr>
            <a:spLocks noGrp="1"/>
          </p:cNvSpPr>
          <p:nvPr>
            <p:ph type="title"/>
          </p:nvPr>
        </p:nvSpPr>
        <p:spPr/>
        <p:txBody>
          <a:bodyPr>
            <a:normAutofit/>
          </a:bodyPr>
          <a:lstStyle/>
          <a:p>
            <a:r>
              <a:rPr lang="lv-LV" sz="4800" b="1" dirty="0">
                <a:solidFill>
                  <a:schemeClr val="tx1"/>
                </a:solidFill>
              </a:rPr>
              <a:t>Skolēns nemāk mācīties.</a:t>
            </a:r>
          </a:p>
        </p:txBody>
      </p:sp>
    </p:spTree>
    <p:extLst>
      <p:ext uri="{BB962C8B-B14F-4D97-AF65-F5344CB8AC3E}">
        <p14:creationId xmlns:p14="http://schemas.microsoft.com/office/powerpoint/2010/main" val="1239390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204864"/>
            <a:ext cx="7408333" cy="3921299"/>
          </a:xfrm>
        </p:spPr>
        <p:txBody>
          <a:bodyPr>
            <a:normAutofit lnSpcReduction="10000"/>
          </a:bodyPr>
          <a:lstStyle/>
          <a:p>
            <a:r>
              <a:rPr lang="lv-LV" sz="3600" b="1" dirty="0">
                <a:solidFill>
                  <a:schemeClr val="tx1"/>
                </a:solidFill>
              </a:rPr>
              <a:t>Protams, bērns ir vairākkārt dzirdējis, ka ir labi jāmācās, lai būtu gudrs, iestātos augstskolā, atrastu labu darbu un veiksmīgi iekārtotu savu dzīvi… bet! Visu šo visbiežāk bērns neuztver nopietni un tas viņam šķiet pārāk abstrakti.</a:t>
            </a:r>
          </a:p>
          <a:p>
            <a:endParaRPr lang="lv-LV" dirty="0"/>
          </a:p>
        </p:txBody>
      </p:sp>
      <p:sp>
        <p:nvSpPr>
          <p:cNvPr id="3" name="Virsraksts 2"/>
          <p:cNvSpPr>
            <a:spLocks noGrp="1"/>
          </p:cNvSpPr>
          <p:nvPr>
            <p:ph type="title"/>
          </p:nvPr>
        </p:nvSpPr>
        <p:spPr>
          <a:xfrm>
            <a:off x="457200" y="548680"/>
            <a:ext cx="8229600" cy="1440160"/>
          </a:xfrm>
        </p:spPr>
        <p:txBody>
          <a:bodyPr>
            <a:noAutofit/>
          </a:bodyPr>
          <a:lstStyle/>
          <a:p>
            <a:r>
              <a:rPr lang="lv-LV" sz="4800" b="1" dirty="0">
                <a:solidFill>
                  <a:schemeClr val="tx1"/>
                </a:solidFill>
              </a:rPr>
              <a:t>Mācību mērķa izpratnes trūkums.</a:t>
            </a:r>
          </a:p>
        </p:txBody>
      </p:sp>
    </p:spTree>
    <p:extLst>
      <p:ext uri="{BB962C8B-B14F-4D97-AF65-F5344CB8AC3E}">
        <p14:creationId xmlns:p14="http://schemas.microsoft.com/office/powerpoint/2010/main" val="19631367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204864"/>
            <a:ext cx="7408333" cy="3921299"/>
          </a:xfrm>
        </p:spPr>
        <p:txBody>
          <a:bodyPr>
            <a:normAutofit/>
          </a:bodyPr>
          <a:lstStyle/>
          <a:p>
            <a:r>
              <a:rPr lang="lv-LV" sz="4400" b="1" dirty="0">
                <a:solidFill>
                  <a:schemeClr val="tx1"/>
                </a:solidFill>
              </a:rPr>
              <a:t>Viss kurss balstīts uz ātras iegaumēšanas metodiku un dažāda veida lielu apjomu informācijas iegaumēšanu.</a:t>
            </a:r>
          </a:p>
        </p:txBody>
      </p:sp>
      <p:sp>
        <p:nvSpPr>
          <p:cNvPr id="3" name="Virsraksts 2"/>
          <p:cNvSpPr>
            <a:spLocks noGrp="1"/>
          </p:cNvSpPr>
          <p:nvPr>
            <p:ph type="title"/>
          </p:nvPr>
        </p:nvSpPr>
        <p:spPr/>
        <p:txBody>
          <a:bodyPr>
            <a:normAutofit fontScale="90000"/>
          </a:bodyPr>
          <a:lstStyle/>
          <a:p>
            <a:r>
              <a:rPr lang="lv-LV" b="1" dirty="0">
                <a:solidFill>
                  <a:schemeClr val="tx1"/>
                </a:solidFill>
              </a:rPr>
              <a:t>Mācību centrs </a:t>
            </a:r>
            <a:r>
              <a:rPr lang="lv-LV" b="1" i="1" dirty="0" err="1">
                <a:solidFill>
                  <a:schemeClr val="tx1"/>
                </a:solidFill>
              </a:rPr>
              <a:t>IntAcademy</a:t>
            </a:r>
            <a:r>
              <a:rPr lang="lv-LV" b="1" dirty="0">
                <a:solidFill>
                  <a:schemeClr val="tx1"/>
                </a:solidFill>
              </a:rPr>
              <a:t> piedāvā īpašu kursu skolēniem </a:t>
            </a:r>
            <a:r>
              <a:rPr lang="lv-LV" b="1" i="1" dirty="0">
                <a:solidFill>
                  <a:schemeClr val="tx1"/>
                </a:solidFill>
              </a:rPr>
              <a:t>Mācies pareizi!</a:t>
            </a:r>
            <a:endParaRPr lang="lv-LV" b="1" dirty="0">
              <a:solidFill>
                <a:schemeClr val="tx1"/>
              </a:solidFill>
            </a:endParaRPr>
          </a:p>
        </p:txBody>
      </p:sp>
    </p:spTree>
    <p:extLst>
      <p:ext uri="{BB962C8B-B14F-4D97-AF65-F5344CB8AC3E}">
        <p14:creationId xmlns:p14="http://schemas.microsoft.com/office/powerpoint/2010/main" val="22619043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988840"/>
            <a:ext cx="7408333" cy="4137323"/>
          </a:xfrm>
        </p:spPr>
        <p:txBody>
          <a:bodyPr>
            <a:normAutofit/>
          </a:bodyPr>
          <a:lstStyle/>
          <a:p>
            <a:pPr marL="0" indent="0">
              <a:buNone/>
            </a:pPr>
            <a:r>
              <a:rPr lang="lv-LV" sz="3200" b="1" dirty="0">
                <a:solidFill>
                  <a:schemeClr val="tx1"/>
                </a:solidFill>
              </a:rPr>
              <a:t>Pašvērtējuma celšana un pārliecības par savām spējām atgūšana. Skolēni ne tikai iepazīst dažādas ātrās iegaumēšanas metodikas, bet vienas nodarbības laikā apgūst tādu informācijas daudzumu, ko ar parastajām metodēm nespētu atcerēties pat par desmitiem reižu ilgākā laika posmā.</a:t>
            </a:r>
          </a:p>
          <a:p>
            <a:endParaRPr lang="lv-LV" dirty="0"/>
          </a:p>
        </p:txBody>
      </p:sp>
      <p:sp>
        <p:nvSpPr>
          <p:cNvPr id="3" name="Virsraksts 2"/>
          <p:cNvSpPr>
            <a:spLocks noGrp="1"/>
          </p:cNvSpPr>
          <p:nvPr>
            <p:ph type="title"/>
          </p:nvPr>
        </p:nvSpPr>
        <p:spPr/>
        <p:txBody>
          <a:bodyPr>
            <a:normAutofit/>
          </a:bodyPr>
          <a:lstStyle/>
          <a:p>
            <a:r>
              <a:rPr lang="lv-LV" sz="4800" b="1" dirty="0">
                <a:solidFill>
                  <a:schemeClr val="tx1"/>
                </a:solidFill>
              </a:rPr>
              <a:t>Pirmās nodarbības uzdevums</a:t>
            </a:r>
          </a:p>
        </p:txBody>
      </p:sp>
    </p:spTree>
    <p:extLst>
      <p:ext uri="{BB962C8B-B14F-4D97-AF65-F5344CB8AC3E}">
        <p14:creationId xmlns:p14="http://schemas.microsoft.com/office/powerpoint/2010/main" val="38807479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060848"/>
            <a:ext cx="7660373" cy="4065315"/>
          </a:xfrm>
        </p:spPr>
        <p:txBody>
          <a:bodyPr>
            <a:normAutofit lnSpcReduction="10000"/>
          </a:bodyPr>
          <a:lstStyle/>
          <a:p>
            <a:pPr marL="0" indent="0">
              <a:buNone/>
            </a:pPr>
            <a:r>
              <a:rPr lang="lv-LV" sz="4400" b="1" dirty="0">
                <a:solidFill>
                  <a:schemeClr val="tx1"/>
                </a:solidFill>
              </a:rPr>
              <a:t>Ar simtiem vingrinājumu palīdzību tiek attīstīta uzmanības noturība un koncentrēšanas spēja. </a:t>
            </a:r>
          </a:p>
          <a:p>
            <a:pPr marL="0" indent="0">
              <a:buNone/>
            </a:pPr>
            <a:r>
              <a:rPr lang="lv-LV" sz="4400" b="1" dirty="0">
                <a:solidFill>
                  <a:schemeClr val="tx1"/>
                </a:solidFill>
              </a:rPr>
              <a:t>Lai būtu jautrāk – ir daudz spēļu.</a:t>
            </a:r>
          </a:p>
          <a:p>
            <a:endParaRPr lang="lv-LV" dirty="0"/>
          </a:p>
        </p:txBody>
      </p:sp>
      <p:sp>
        <p:nvSpPr>
          <p:cNvPr id="3" name="Virsraksts 2"/>
          <p:cNvSpPr>
            <a:spLocks noGrp="1"/>
          </p:cNvSpPr>
          <p:nvPr>
            <p:ph type="title"/>
          </p:nvPr>
        </p:nvSpPr>
        <p:spPr/>
        <p:txBody>
          <a:bodyPr>
            <a:normAutofit/>
          </a:bodyPr>
          <a:lstStyle/>
          <a:p>
            <a:r>
              <a:rPr lang="lv-LV" sz="4800" b="1" dirty="0">
                <a:solidFill>
                  <a:schemeClr val="tx1"/>
                </a:solidFill>
              </a:rPr>
              <a:t>Pārējās nodarbībās</a:t>
            </a:r>
          </a:p>
        </p:txBody>
      </p:sp>
    </p:spTree>
    <p:extLst>
      <p:ext uri="{BB962C8B-B14F-4D97-AF65-F5344CB8AC3E}">
        <p14:creationId xmlns:p14="http://schemas.microsoft.com/office/powerpoint/2010/main" val="30547912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251521" y="2060848"/>
            <a:ext cx="8640960" cy="4065315"/>
          </a:xfrm>
        </p:spPr>
        <p:txBody>
          <a:bodyPr>
            <a:normAutofit/>
          </a:bodyPr>
          <a:lstStyle/>
          <a:p>
            <a:r>
              <a:rPr lang="lv-LV" sz="4000" b="1" dirty="0">
                <a:solidFill>
                  <a:schemeClr val="tx1"/>
                </a:solidFill>
              </a:rPr>
              <a:t>Vērojot skolēnu uzvedību mācību stundās, starpbrīžos, saskarsmē ar vienaudžiem un skolotājiem, var spriest par to, kāda ir katra skolēna ģimene, kādas ir ģimenes tradīcijas, uz kādām vērtībām tās tiek balstītas.</a:t>
            </a:r>
            <a:r>
              <a:rPr lang="lv-LV" sz="4000" dirty="0">
                <a:solidFill>
                  <a:schemeClr val="tx1"/>
                </a:solidFill>
              </a:rPr>
              <a:t> </a:t>
            </a:r>
          </a:p>
        </p:txBody>
      </p:sp>
      <p:sp>
        <p:nvSpPr>
          <p:cNvPr id="3" name="Virsraksts 2"/>
          <p:cNvSpPr>
            <a:spLocks noGrp="1"/>
          </p:cNvSpPr>
          <p:nvPr>
            <p:ph type="title"/>
          </p:nvPr>
        </p:nvSpPr>
        <p:spPr/>
        <p:txBody>
          <a:bodyPr>
            <a:normAutofit fontScale="90000"/>
          </a:bodyPr>
          <a:lstStyle/>
          <a:p>
            <a:r>
              <a:rPr lang="lv-LV" b="1" dirty="0">
                <a:solidFill>
                  <a:schemeClr val="tx1"/>
                </a:solidFill>
              </a:rPr>
              <a:t>A. </a:t>
            </a:r>
            <a:r>
              <a:rPr lang="lv-LV" b="1" dirty="0" err="1">
                <a:solidFill>
                  <a:schemeClr val="tx1"/>
                </a:solidFill>
              </a:rPr>
              <a:t>Reihenovas</a:t>
            </a:r>
            <a:r>
              <a:rPr lang="lv-LV" b="1" dirty="0">
                <a:solidFill>
                  <a:schemeClr val="tx1"/>
                </a:solidFill>
              </a:rPr>
              <a:t>, matemātikas skolotājas, atzinums</a:t>
            </a:r>
            <a:endParaRPr lang="lv-LV" dirty="0"/>
          </a:p>
        </p:txBody>
      </p:sp>
    </p:spTree>
    <p:extLst>
      <p:ext uri="{BB962C8B-B14F-4D97-AF65-F5344CB8AC3E}">
        <p14:creationId xmlns:p14="http://schemas.microsoft.com/office/powerpoint/2010/main" val="19599399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060848"/>
            <a:ext cx="7408333" cy="4065315"/>
          </a:xfrm>
        </p:spPr>
        <p:txBody>
          <a:bodyPr>
            <a:normAutofit/>
          </a:bodyPr>
          <a:lstStyle/>
          <a:p>
            <a:r>
              <a:rPr lang="lv-LV" sz="5400" b="1" dirty="0"/>
              <a:t>Cik daudz ieliksiet savā bērnā no dzimšanas,</a:t>
            </a:r>
          </a:p>
          <a:p>
            <a:pPr marL="0" indent="0">
              <a:buNone/>
            </a:pPr>
            <a:r>
              <a:rPr lang="lv-LV" sz="5400" b="1" dirty="0"/>
              <a:t> tik daudz viņš spēs dot. </a:t>
            </a:r>
          </a:p>
          <a:p>
            <a:endParaRPr lang="lv-LV" sz="6000" dirty="0"/>
          </a:p>
        </p:txBody>
      </p:sp>
    </p:spTree>
    <p:extLst>
      <p:ext uri="{BB962C8B-B14F-4D97-AF65-F5344CB8AC3E}">
        <p14:creationId xmlns:p14="http://schemas.microsoft.com/office/powerpoint/2010/main" val="2712151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611560" y="1412776"/>
            <a:ext cx="7920879" cy="4824536"/>
          </a:xfrm>
        </p:spPr>
        <p:txBody>
          <a:bodyPr>
            <a:noAutofit/>
          </a:bodyPr>
          <a:lstStyle/>
          <a:p>
            <a:r>
              <a:rPr lang="lv-LV" sz="3600" b="1" dirty="0">
                <a:solidFill>
                  <a:schemeClr val="tx1"/>
                </a:solidFill>
              </a:rPr>
              <a:t>Bērnam no mazām dienām ir jāstāsta, ka viņa pirmais darbs ir mācības, ka tās zināšanas, kuras viņš apgūst, būs vajadzīgas nākotnes profesijai un visai dzīvei. Lielākajā daļā ģimeņu vairāk vai mazāk tiek runāts par attieksmi pret mācībām, bet bieži tiek aizmirsts, ka bērns ņem piemēru no saviem vecākiem.</a:t>
            </a:r>
          </a:p>
        </p:txBody>
      </p:sp>
    </p:spTree>
    <p:extLst>
      <p:ext uri="{BB962C8B-B14F-4D97-AF65-F5344CB8AC3E}">
        <p14:creationId xmlns:p14="http://schemas.microsoft.com/office/powerpoint/2010/main" val="161945848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611560" y="1412776"/>
            <a:ext cx="7848871" cy="4713387"/>
          </a:xfrm>
        </p:spPr>
        <p:txBody>
          <a:bodyPr/>
          <a:lstStyle/>
          <a:p>
            <a:r>
              <a:rPr lang="lv-LV" sz="3600" b="1" dirty="0">
                <a:solidFill>
                  <a:schemeClr val="tx1"/>
                </a:solidFill>
              </a:rPr>
              <a:t>Kādu piemēru bērni gūst no vecākiem, kuri nievājoši izsakās par savu darbu, stāsta par to, kā noslaistījušies dienu, agrāk aizgājuši no darba, jo ir garlaicīgi un maz maksā. Bērns saprot, ka arī viņa </a:t>
            </a:r>
            <a:r>
              <a:rPr lang="lv-LV" sz="3600" b="1" i="1" dirty="0">
                <a:solidFill>
                  <a:schemeClr val="tx1"/>
                </a:solidFill>
              </a:rPr>
              <a:t>darbs</a:t>
            </a:r>
            <a:r>
              <a:rPr lang="lv-LV" sz="3600" b="1" dirty="0">
                <a:solidFill>
                  <a:schemeClr val="tx1"/>
                </a:solidFill>
              </a:rPr>
              <a:t> ir garlaicīgs un par to neko nemaksā. </a:t>
            </a:r>
          </a:p>
          <a:p>
            <a:endParaRPr lang="lv-LV" dirty="0"/>
          </a:p>
        </p:txBody>
      </p:sp>
    </p:spTree>
    <p:extLst>
      <p:ext uri="{BB962C8B-B14F-4D97-AF65-F5344CB8AC3E}">
        <p14:creationId xmlns:p14="http://schemas.microsoft.com/office/powerpoint/2010/main" val="393445185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Satura vietturis 4"/>
          <p:cNvGraphicFramePr>
            <a:graphicFrameLocks noGrp="1"/>
          </p:cNvGraphicFramePr>
          <p:nvPr>
            <p:ph idx="1"/>
            <p:extLst>
              <p:ext uri="{D42A27DB-BD31-4B8C-83A1-F6EECF244321}">
                <p14:modId xmlns:p14="http://schemas.microsoft.com/office/powerpoint/2010/main" val="3410661524"/>
              </p:ext>
            </p:extLst>
          </p:nvPr>
        </p:nvGraphicFramePr>
        <p:xfrm>
          <a:off x="251520" y="1628800"/>
          <a:ext cx="8640960" cy="475252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irsraksts 2"/>
          <p:cNvSpPr>
            <a:spLocks noGrp="1"/>
          </p:cNvSpPr>
          <p:nvPr>
            <p:ph type="title"/>
          </p:nvPr>
        </p:nvSpPr>
        <p:spPr/>
        <p:txBody>
          <a:bodyPr>
            <a:normAutofit/>
          </a:bodyPr>
          <a:lstStyle/>
          <a:p>
            <a:r>
              <a:rPr lang="lv-LV" sz="4800" b="1" dirty="0">
                <a:solidFill>
                  <a:schemeClr val="tx1"/>
                </a:solidFill>
              </a:rPr>
              <a:t>Problēmas stundā</a:t>
            </a:r>
            <a:endParaRPr lang="lv-LV" sz="4800" b="1" dirty="0"/>
          </a:p>
        </p:txBody>
      </p:sp>
    </p:spTree>
    <p:extLst>
      <p:ext uri="{BB962C8B-B14F-4D97-AF65-F5344CB8AC3E}">
        <p14:creationId xmlns:p14="http://schemas.microsoft.com/office/powerpoint/2010/main" val="39384289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p:txBody>
          <a:bodyPr>
            <a:normAutofit lnSpcReduction="10000"/>
          </a:bodyPr>
          <a:lstStyle/>
          <a:p>
            <a:pPr marL="0" indent="0">
              <a:buNone/>
            </a:pPr>
            <a:r>
              <a:rPr lang="lv-LV" sz="4400" b="1" dirty="0">
                <a:solidFill>
                  <a:schemeClr val="tx1"/>
                </a:solidFill>
              </a:rPr>
              <a:t>Izklāstot vielu, piedāvā skolēnam saprast, ka</a:t>
            </a:r>
          </a:p>
          <a:p>
            <a:r>
              <a:rPr lang="lv-LV" sz="4400" b="1" dirty="0">
                <a:solidFill>
                  <a:schemeClr val="tx1"/>
                </a:solidFill>
              </a:rPr>
              <a:t>nepastāv tikai viena pieeja, kā risināt doto uzdevumu,</a:t>
            </a:r>
          </a:p>
          <a:p>
            <a:r>
              <a:rPr lang="lv-LV" sz="4400" b="1" dirty="0">
                <a:solidFill>
                  <a:schemeClr val="tx1"/>
                </a:solidFill>
              </a:rPr>
              <a:t>bet var būt dažādas pieejas. </a:t>
            </a:r>
          </a:p>
          <a:p>
            <a:pPr marL="0" indent="0">
              <a:buNone/>
            </a:pPr>
            <a:endParaRPr lang="lv-LV" dirty="0"/>
          </a:p>
        </p:txBody>
      </p:sp>
      <p:sp>
        <p:nvSpPr>
          <p:cNvPr id="3" name="Virsraksts 2"/>
          <p:cNvSpPr>
            <a:spLocks noGrp="1"/>
          </p:cNvSpPr>
          <p:nvPr>
            <p:ph type="title"/>
          </p:nvPr>
        </p:nvSpPr>
        <p:spPr>
          <a:xfrm>
            <a:off x="457200" y="332656"/>
            <a:ext cx="8229600" cy="1656184"/>
          </a:xfrm>
        </p:spPr>
        <p:txBody>
          <a:bodyPr>
            <a:normAutofit fontScale="90000"/>
          </a:bodyPr>
          <a:lstStyle/>
          <a:p>
            <a:r>
              <a:rPr lang="lv-LV" b="1" dirty="0">
                <a:solidFill>
                  <a:schemeClr val="tx1"/>
                </a:solidFill>
              </a:rPr>
              <a:t>Austras </a:t>
            </a:r>
            <a:r>
              <a:rPr lang="lv-LV" b="1" dirty="0" err="1">
                <a:solidFill>
                  <a:schemeClr val="tx1"/>
                </a:solidFill>
              </a:rPr>
              <a:t>Reihenovas</a:t>
            </a:r>
            <a:r>
              <a:rPr lang="lv-LV" b="1" dirty="0">
                <a:solidFill>
                  <a:schemeClr val="tx1"/>
                </a:solidFill>
              </a:rPr>
              <a:t>, matemātikas skolotājas, metode - </a:t>
            </a:r>
            <a:r>
              <a:rPr lang="lv-LV" b="1" i="1" dirty="0">
                <a:solidFill>
                  <a:schemeClr val="tx1"/>
                </a:solidFill>
              </a:rPr>
              <a:t>izvērsts</a:t>
            </a:r>
            <a:r>
              <a:rPr lang="lv-LV" b="1" dirty="0">
                <a:solidFill>
                  <a:schemeClr val="tx1"/>
                </a:solidFill>
              </a:rPr>
              <a:t> vielas izklāsts. </a:t>
            </a:r>
            <a:endParaRPr lang="lv-LV" dirty="0"/>
          </a:p>
        </p:txBody>
      </p:sp>
    </p:spTree>
    <p:extLst>
      <p:ext uri="{BB962C8B-B14F-4D97-AF65-F5344CB8AC3E}">
        <p14:creationId xmlns:p14="http://schemas.microsoft.com/office/powerpoint/2010/main" val="41155299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988840"/>
            <a:ext cx="7408333" cy="4137323"/>
          </a:xfrm>
        </p:spPr>
        <p:txBody>
          <a:bodyPr>
            <a:normAutofit/>
          </a:bodyPr>
          <a:lstStyle/>
          <a:p>
            <a:pPr marL="0" indent="0">
              <a:buNone/>
            </a:pPr>
            <a:r>
              <a:rPr lang="lv-LV" sz="4000" b="1" dirty="0">
                <a:solidFill>
                  <a:schemeClr val="tx1"/>
                </a:solidFill>
              </a:rPr>
              <a:t>Mācu skolēnam</a:t>
            </a:r>
          </a:p>
          <a:p>
            <a:r>
              <a:rPr lang="lv-LV" sz="4000" b="1" dirty="0">
                <a:solidFill>
                  <a:schemeClr val="tx1"/>
                </a:solidFill>
              </a:rPr>
              <a:t> redzēt visu tēmu kopumā, </a:t>
            </a:r>
          </a:p>
          <a:p>
            <a:r>
              <a:rPr lang="lv-LV" sz="4000" b="1" dirty="0">
                <a:solidFill>
                  <a:schemeClr val="tx1"/>
                </a:solidFill>
              </a:rPr>
              <a:t>saskatīt kopsakarības, </a:t>
            </a:r>
          </a:p>
          <a:p>
            <a:pPr marL="0" indent="0">
              <a:buNone/>
            </a:pPr>
            <a:r>
              <a:rPr lang="lv-LV" sz="4000" b="1" dirty="0">
                <a:solidFill>
                  <a:schemeClr val="tx1"/>
                </a:solidFill>
              </a:rPr>
              <a:t>jo iegūtās iemaņas būs vajadzīgas, mācoties augstākajās mācību iestādēs.</a:t>
            </a:r>
          </a:p>
          <a:p>
            <a:pPr marL="0" indent="0">
              <a:buNone/>
            </a:pPr>
            <a:endParaRPr lang="lv-LV" dirty="0"/>
          </a:p>
        </p:txBody>
      </p:sp>
      <p:sp>
        <p:nvSpPr>
          <p:cNvPr id="3" name="Virsraksts 2"/>
          <p:cNvSpPr>
            <a:spLocks noGrp="1"/>
          </p:cNvSpPr>
          <p:nvPr>
            <p:ph type="title"/>
          </p:nvPr>
        </p:nvSpPr>
        <p:spPr/>
        <p:txBody>
          <a:bodyPr>
            <a:normAutofit fontScale="90000"/>
          </a:bodyPr>
          <a:lstStyle/>
          <a:p>
            <a:r>
              <a:rPr lang="lv-LV" b="1" dirty="0">
                <a:solidFill>
                  <a:schemeClr val="tx1"/>
                </a:solidFill>
              </a:rPr>
              <a:t>Austras </a:t>
            </a:r>
            <a:r>
              <a:rPr lang="lv-LV" b="1" dirty="0" err="1">
                <a:solidFill>
                  <a:schemeClr val="tx1"/>
                </a:solidFill>
              </a:rPr>
              <a:t>Reihenovas</a:t>
            </a:r>
            <a:r>
              <a:rPr lang="lv-LV" b="1" dirty="0">
                <a:solidFill>
                  <a:schemeClr val="tx1"/>
                </a:solidFill>
              </a:rPr>
              <a:t>, matemātikas skolotājas, ieteikumi </a:t>
            </a:r>
            <a:endParaRPr lang="lv-LV" dirty="0">
              <a:solidFill>
                <a:schemeClr val="tx1"/>
              </a:solidFill>
            </a:endParaRPr>
          </a:p>
        </p:txBody>
      </p:sp>
    </p:spTree>
    <p:extLst>
      <p:ext uri="{BB962C8B-B14F-4D97-AF65-F5344CB8AC3E}">
        <p14:creationId xmlns:p14="http://schemas.microsoft.com/office/powerpoint/2010/main" val="21009995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251521" y="1340768"/>
            <a:ext cx="8640960" cy="4785395"/>
          </a:xfrm>
        </p:spPr>
        <p:txBody>
          <a:bodyPr>
            <a:normAutofit/>
          </a:bodyPr>
          <a:lstStyle/>
          <a:p>
            <a:pPr marL="0" indent="0">
              <a:buNone/>
            </a:pPr>
            <a:r>
              <a:rPr lang="lv-LV" sz="5400" b="1" dirty="0"/>
              <a:t> </a:t>
            </a:r>
            <a:r>
              <a:rPr lang="lv-LV" sz="6000" b="1" dirty="0">
                <a:solidFill>
                  <a:schemeClr val="tx1"/>
                </a:solidFill>
              </a:rPr>
              <a:t>„Matemātikas priekšmets ir tik nopietns, ka nedrīkst laist garām iespēju padarīt to aizraujošāku”. /B.Paskāls/</a:t>
            </a:r>
          </a:p>
          <a:p>
            <a:endParaRPr lang="lv-LV" sz="5400" dirty="0"/>
          </a:p>
        </p:txBody>
      </p:sp>
    </p:spTree>
    <p:extLst>
      <p:ext uri="{BB962C8B-B14F-4D97-AF65-F5344CB8AC3E}">
        <p14:creationId xmlns:p14="http://schemas.microsoft.com/office/powerpoint/2010/main" val="369959427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780928"/>
            <a:ext cx="7408333" cy="3744416"/>
          </a:xfrm>
        </p:spPr>
        <p:txBody>
          <a:bodyPr>
            <a:normAutofit/>
          </a:bodyPr>
          <a:lstStyle/>
          <a:p>
            <a:pPr marL="0" indent="0">
              <a:buNone/>
            </a:pPr>
            <a:r>
              <a:rPr lang="lv-LV" sz="4400" b="1" dirty="0">
                <a:solidFill>
                  <a:schemeClr val="tx1"/>
                </a:solidFill>
              </a:rPr>
              <a:t>1 kraukšķa pagatavošanai nepieciešams:</a:t>
            </a:r>
          </a:p>
          <a:p>
            <a:r>
              <a:rPr lang="lv-LV" sz="4400" b="1" dirty="0">
                <a:solidFill>
                  <a:schemeClr val="tx1"/>
                </a:solidFill>
              </a:rPr>
              <a:t> 20 g šokolādes</a:t>
            </a:r>
          </a:p>
          <a:p>
            <a:r>
              <a:rPr lang="lv-LV" sz="4400" b="1" dirty="0">
                <a:solidFill>
                  <a:schemeClr val="tx1"/>
                </a:solidFill>
              </a:rPr>
              <a:t> 15 g kukurūzas pārslu</a:t>
            </a:r>
          </a:p>
          <a:p>
            <a:endParaRPr lang="lv-LV" dirty="0"/>
          </a:p>
        </p:txBody>
      </p:sp>
      <p:sp>
        <p:nvSpPr>
          <p:cNvPr id="3" name="Virsraksts 2"/>
          <p:cNvSpPr>
            <a:spLocks noGrp="1"/>
          </p:cNvSpPr>
          <p:nvPr>
            <p:ph type="title"/>
          </p:nvPr>
        </p:nvSpPr>
        <p:spPr>
          <a:xfrm>
            <a:off x="457200" y="404664"/>
            <a:ext cx="8229600" cy="2520280"/>
          </a:xfrm>
        </p:spPr>
        <p:txBody>
          <a:bodyPr>
            <a:normAutofit fontScale="90000"/>
          </a:bodyPr>
          <a:lstStyle/>
          <a:p>
            <a:r>
              <a:rPr lang="lv-LV" dirty="0"/>
              <a:t>Tēma: Attiecība </a:t>
            </a:r>
            <a:br>
              <a:rPr lang="lv-LV" dirty="0"/>
            </a:br>
            <a:r>
              <a:rPr lang="lv-LV" sz="5300" b="1" dirty="0">
                <a:solidFill>
                  <a:schemeClr val="tx1"/>
                </a:solidFill>
              </a:rPr>
              <a:t>Uzdevums: Pagatavo šokolādes kraukšķus</a:t>
            </a:r>
            <a:r>
              <a:rPr lang="lv-LV" dirty="0"/>
              <a:t/>
            </a:r>
            <a:br>
              <a:rPr lang="lv-LV" dirty="0"/>
            </a:br>
            <a:endParaRPr lang="lv-LV" dirty="0"/>
          </a:p>
        </p:txBody>
      </p:sp>
    </p:spTree>
    <p:extLst>
      <p:ext uri="{BB962C8B-B14F-4D97-AF65-F5344CB8AC3E}">
        <p14:creationId xmlns:p14="http://schemas.microsoft.com/office/powerpoint/2010/main" val="141380162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683568" y="1268760"/>
            <a:ext cx="7840381" cy="5040560"/>
          </a:xfrm>
        </p:spPr>
        <p:txBody>
          <a:bodyPr>
            <a:normAutofit fontScale="92500" lnSpcReduction="10000"/>
          </a:bodyPr>
          <a:lstStyle/>
          <a:p>
            <a:r>
              <a:rPr lang="lv-LV" sz="3900" b="1" dirty="0">
                <a:solidFill>
                  <a:schemeClr val="tx1"/>
                </a:solidFill>
              </a:rPr>
              <a:t>1) aprēķini šokolādes  attiecību pret kukurūzas pārslām, un tad:</a:t>
            </a:r>
          </a:p>
          <a:p>
            <a:r>
              <a:rPr lang="lv-LV" sz="3900" b="1" dirty="0">
                <a:solidFill>
                  <a:schemeClr val="tx1"/>
                </a:solidFill>
              </a:rPr>
              <a:t>2) aprēķini sastāvdaļu daudzumu, kas nepieciešams, lai pagatavotu 21 kūciņu.</a:t>
            </a:r>
          </a:p>
          <a:p>
            <a:r>
              <a:rPr lang="lv-LV" sz="3900" b="1" dirty="0">
                <a:solidFill>
                  <a:schemeClr val="tx1"/>
                </a:solidFill>
              </a:rPr>
              <a:t>3)Aprēķini, cik šokolādes kraukšķus varēs pagatavot no 100g šokolādes. Cik gramu kukurūzas pārslu būs nepieciešams?</a:t>
            </a:r>
          </a:p>
          <a:p>
            <a:endParaRPr lang="lv-LV" dirty="0"/>
          </a:p>
        </p:txBody>
      </p:sp>
      <p:sp>
        <p:nvSpPr>
          <p:cNvPr id="3" name="Virsraksts 2"/>
          <p:cNvSpPr>
            <a:spLocks noGrp="1"/>
          </p:cNvSpPr>
          <p:nvPr>
            <p:ph type="title"/>
          </p:nvPr>
        </p:nvSpPr>
        <p:spPr>
          <a:xfrm>
            <a:off x="457200" y="476672"/>
            <a:ext cx="8229600" cy="936104"/>
          </a:xfrm>
        </p:spPr>
        <p:txBody>
          <a:bodyPr>
            <a:noAutofit/>
          </a:bodyPr>
          <a:lstStyle/>
          <a:p>
            <a:r>
              <a:rPr lang="lv-LV" b="1" dirty="0">
                <a:solidFill>
                  <a:schemeClr val="tx1"/>
                </a:solidFill>
              </a:rPr>
              <a:t>Tavs matemātikas uzdevums ir:</a:t>
            </a:r>
            <a:r>
              <a:rPr lang="lv-LV" dirty="0">
                <a:solidFill>
                  <a:schemeClr val="tx1"/>
                </a:solidFill>
              </a:rPr>
              <a:t/>
            </a:r>
            <a:br>
              <a:rPr lang="lv-LV" dirty="0">
                <a:solidFill>
                  <a:schemeClr val="tx1"/>
                </a:solidFill>
              </a:rPr>
            </a:br>
            <a:endParaRPr lang="lv-LV" dirty="0">
              <a:solidFill>
                <a:schemeClr val="tx1"/>
              </a:solidFill>
            </a:endParaRPr>
          </a:p>
        </p:txBody>
      </p:sp>
    </p:spTree>
    <p:extLst>
      <p:ext uri="{BB962C8B-B14F-4D97-AF65-F5344CB8AC3E}">
        <p14:creationId xmlns:p14="http://schemas.microsoft.com/office/powerpoint/2010/main" val="41719412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772816"/>
            <a:ext cx="7732381" cy="4353347"/>
          </a:xfrm>
        </p:spPr>
        <p:txBody>
          <a:bodyPr>
            <a:normAutofit fontScale="92500" lnSpcReduction="10000"/>
          </a:bodyPr>
          <a:lstStyle/>
          <a:p>
            <a:pPr marL="0" indent="0">
              <a:buNone/>
            </a:pPr>
            <a:r>
              <a:rPr lang="lv-LV" sz="4000" b="1" dirty="0">
                <a:solidFill>
                  <a:schemeClr val="tx1"/>
                </a:solidFill>
              </a:rPr>
              <a:t>Pagatavo 10 šokolādes – kukurūzas pārslu kūciņas.</a:t>
            </a:r>
          </a:p>
          <a:p>
            <a:pPr marL="0" indent="0">
              <a:buNone/>
            </a:pPr>
            <a:r>
              <a:rPr lang="lv-LV" sz="3600" b="1" dirty="0">
                <a:solidFill>
                  <a:schemeClr val="tx1"/>
                </a:solidFill>
              </a:rPr>
              <a:t>Tev vajadzēs:</a:t>
            </a:r>
          </a:p>
          <a:p>
            <a:pPr lvl="0"/>
            <a:r>
              <a:rPr lang="lv-LV" sz="3600" b="1" dirty="0">
                <a:solidFill>
                  <a:schemeClr val="tx1"/>
                </a:solidFill>
              </a:rPr>
              <a:t>10 papīra veidnītes kūciņām, </a:t>
            </a:r>
          </a:p>
          <a:p>
            <a:pPr lvl="0"/>
            <a:r>
              <a:rPr lang="lv-LV" sz="3600" b="1" dirty="0">
                <a:solidFill>
                  <a:schemeClr val="tx1"/>
                </a:solidFill>
              </a:rPr>
              <a:t>šokolādi,</a:t>
            </a:r>
          </a:p>
          <a:p>
            <a:pPr lvl="0"/>
            <a:r>
              <a:rPr lang="lv-LV" sz="3600" b="1" dirty="0">
                <a:solidFill>
                  <a:schemeClr val="tx1"/>
                </a:solidFill>
              </a:rPr>
              <a:t>kukurūzas pārslas.</a:t>
            </a:r>
          </a:p>
          <a:p>
            <a:pPr marL="0" lvl="0" indent="0">
              <a:buNone/>
            </a:pPr>
            <a:r>
              <a:rPr lang="lv-LV" sz="3600" b="1" dirty="0">
                <a:solidFill>
                  <a:schemeClr val="accent5">
                    <a:lumMod val="50000"/>
                  </a:schemeClr>
                </a:solidFill>
              </a:rPr>
              <a:t>Aprēķini, cik gramu šokolādes un kukurūzas pārslu Tev vajadzēs.</a:t>
            </a:r>
          </a:p>
          <a:p>
            <a:endParaRPr lang="lv-LV" dirty="0"/>
          </a:p>
        </p:txBody>
      </p:sp>
      <p:sp>
        <p:nvSpPr>
          <p:cNvPr id="3" name="Virsraksts 2"/>
          <p:cNvSpPr>
            <a:spLocks noGrp="1"/>
          </p:cNvSpPr>
          <p:nvPr>
            <p:ph type="title"/>
          </p:nvPr>
        </p:nvSpPr>
        <p:spPr>
          <a:xfrm>
            <a:off x="457200" y="338328"/>
            <a:ext cx="8229600" cy="1362480"/>
          </a:xfrm>
        </p:spPr>
        <p:txBody>
          <a:bodyPr>
            <a:normAutofit fontScale="90000"/>
          </a:bodyPr>
          <a:lstStyle/>
          <a:p>
            <a:r>
              <a:rPr lang="lv-LV" b="1" dirty="0">
                <a:solidFill>
                  <a:schemeClr val="tx1"/>
                </a:solidFill>
              </a:rPr>
              <a:t>Tēma: Attiecība </a:t>
            </a:r>
            <a:br>
              <a:rPr lang="lv-LV" b="1" dirty="0">
                <a:solidFill>
                  <a:schemeClr val="tx1"/>
                </a:solidFill>
              </a:rPr>
            </a:br>
            <a:r>
              <a:rPr lang="lv-LV" b="1" dirty="0">
                <a:solidFill>
                  <a:schemeClr val="tx1"/>
                </a:solidFill>
              </a:rPr>
              <a:t> Šokolādes kraukšķu recepte</a:t>
            </a:r>
          </a:p>
        </p:txBody>
      </p:sp>
    </p:spTree>
    <p:extLst>
      <p:ext uri="{BB962C8B-B14F-4D97-AF65-F5344CB8AC3E}">
        <p14:creationId xmlns:p14="http://schemas.microsoft.com/office/powerpoint/2010/main" val="6308225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772816"/>
            <a:ext cx="7660373" cy="4353347"/>
          </a:xfrm>
        </p:spPr>
        <p:txBody>
          <a:bodyPr/>
          <a:lstStyle/>
          <a:p>
            <a:r>
              <a:rPr lang="lv-LV" sz="4000" b="1" dirty="0">
                <a:solidFill>
                  <a:schemeClr val="tx1"/>
                </a:solidFill>
              </a:rPr>
              <a:t>Ieliec šokolādi bļodā un ūdens peldē karsē tik ilgi,  līdz šokolāde izkūst.</a:t>
            </a:r>
          </a:p>
          <a:p>
            <a:endParaRPr lang="lv-LV" dirty="0"/>
          </a:p>
        </p:txBody>
      </p:sp>
      <p:sp>
        <p:nvSpPr>
          <p:cNvPr id="3" name="Virsraksts 2"/>
          <p:cNvSpPr>
            <a:spLocks noGrp="1"/>
          </p:cNvSpPr>
          <p:nvPr>
            <p:ph type="title"/>
          </p:nvPr>
        </p:nvSpPr>
        <p:spPr/>
        <p:txBody>
          <a:bodyPr/>
          <a:lstStyle/>
          <a:p>
            <a:r>
              <a:rPr lang="lv-LV" b="1" dirty="0">
                <a:solidFill>
                  <a:schemeClr val="tx1"/>
                </a:solidFill>
              </a:rPr>
              <a:t>Gatavošana:</a:t>
            </a:r>
          </a:p>
        </p:txBody>
      </p:sp>
      <p:pic>
        <p:nvPicPr>
          <p:cNvPr id="4" name="Attēls 3" descr="http://www.mathsisfun.com/images/choc.jpg"/>
          <p:cNvPicPr/>
          <p:nvPr/>
        </p:nvPicPr>
        <p:blipFill>
          <a:blip r:embed="rId2">
            <a:extLst>
              <a:ext uri="{28A0092B-C50C-407E-A947-70E740481C1C}">
                <a14:useLocalDpi xmlns:a14="http://schemas.microsoft.com/office/drawing/2010/main"/>
              </a:ext>
            </a:extLst>
          </a:blip>
          <a:srcRect/>
          <a:stretch>
            <a:fillRect/>
          </a:stretch>
        </p:blipFill>
        <p:spPr bwMode="auto">
          <a:xfrm>
            <a:off x="3275856" y="3501008"/>
            <a:ext cx="3240360" cy="2232248"/>
          </a:xfrm>
          <a:prstGeom prst="rect">
            <a:avLst/>
          </a:prstGeom>
          <a:noFill/>
          <a:ln>
            <a:noFill/>
          </a:ln>
        </p:spPr>
      </p:pic>
    </p:spTree>
    <p:extLst>
      <p:ext uri="{BB962C8B-B14F-4D97-AF65-F5344CB8AC3E}">
        <p14:creationId xmlns:p14="http://schemas.microsoft.com/office/powerpoint/2010/main" val="42006104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420888"/>
            <a:ext cx="7408333" cy="3705275"/>
          </a:xfrm>
        </p:spPr>
        <p:txBody>
          <a:bodyPr/>
          <a:lstStyle/>
          <a:p>
            <a:r>
              <a:rPr lang="lv-LV" sz="5400" b="1" dirty="0"/>
              <a:t>Jāmācās ir bērnam, bet skolotājs ir tas, kurš vada mācību procesu. </a:t>
            </a:r>
          </a:p>
          <a:p>
            <a:endParaRPr lang="lv-LV" dirty="0"/>
          </a:p>
        </p:txBody>
      </p:sp>
    </p:spTree>
    <p:extLst>
      <p:ext uri="{BB962C8B-B14F-4D97-AF65-F5344CB8AC3E}">
        <p14:creationId xmlns:p14="http://schemas.microsoft.com/office/powerpoint/2010/main" val="15863168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1484784"/>
            <a:ext cx="7408333" cy="4641379"/>
          </a:xfrm>
        </p:spPr>
        <p:txBody>
          <a:bodyPr/>
          <a:lstStyle/>
          <a:p>
            <a:r>
              <a:rPr lang="lv-LV" sz="4000" b="1" dirty="0">
                <a:solidFill>
                  <a:schemeClr val="tx1"/>
                </a:solidFill>
              </a:rPr>
              <a:t>Noņem izkausēto šokolādi no plīts. Pievieno kukurūzas pārslas un sajauc, līdz tās pārklājas ar šokolādi.</a:t>
            </a:r>
          </a:p>
          <a:p>
            <a:endParaRPr lang="lv-LV" dirty="0"/>
          </a:p>
        </p:txBody>
      </p:sp>
      <p:sp>
        <p:nvSpPr>
          <p:cNvPr id="3" name="Virsraksts 2"/>
          <p:cNvSpPr>
            <a:spLocks noGrp="1"/>
          </p:cNvSpPr>
          <p:nvPr>
            <p:ph type="title"/>
          </p:nvPr>
        </p:nvSpPr>
        <p:spPr/>
        <p:txBody>
          <a:bodyPr/>
          <a:lstStyle/>
          <a:p>
            <a:r>
              <a:rPr lang="lv-LV" b="1" dirty="0">
                <a:solidFill>
                  <a:schemeClr val="tx1"/>
                </a:solidFill>
              </a:rPr>
              <a:t>Gatavošana:</a:t>
            </a:r>
          </a:p>
        </p:txBody>
      </p:sp>
      <p:pic>
        <p:nvPicPr>
          <p:cNvPr id="4" name="Attēls 25" descr="http://www.mathsisfun.com/images/crispies.jpg"/>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5004048" y="4184041"/>
            <a:ext cx="3312368" cy="2125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444852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p:txBody>
          <a:bodyPr/>
          <a:lstStyle/>
          <a:p>
            <a:r>
              <a:rPr lang="lv-LV" b="1" dirty="0">
                <a:solidFill>
                  <a:schemeClr val="tx1"/>
                </a:solidFill>
              </a:rPr>
              <a:t>Gatavošana:</a:t>
            </a:r>
          </a:p>
        </p:txBody>
      </p:sp>
      <p:sp>
        <p:nvSpPr>
          <p:cNvPr id="5" name="Satura vietturis 4"/>
          <p:cNvSpPr>
            <a:spLocks noGrp="1"/>
          </p:cNvSpPr>
          <p:nvPr>
            <p:ph idx="1"/>
          </p:nvPr>
        </p:nvSpPr>
        <p:spPr>
          <a:xfrm>
            <a:off x="872067" y="1628800"/>
            <a:ext cx="7876397" cy="4497363"/>
          </a:xfrm>
        </p:spPr>
        <p:txBody>
          <a:bodyPr>
            <a:normAutofit/>
          </a:bodyPr>
          <a:lstStyle/>
          <a:p>
            <a:r>
              <a:rPr lang="lv-LV" sz="3600" b="1" dirty="0">
                <a:solidFill>
                  <a:schemeClr val="tx1"/>
                </a:solidFill>
              </a:rPr>
              <a:t>Ar karoti liec iegūto šokolādes – kukurūzas pārslu masu papīra veidnītēs. Pēc tam novieto ledusskapī vismaz uz 1 stundu, līdz sastingst. </a:t>
            </a:r>
          </a:p>
        </p:txBody>
      </p:sp>
      <p:pic>
        <p:nvPicPr>
          <p:cNvPr id="6" name="Satura vietturis 3" descr="http://www.mathsisfun.com/images/cakes.jpg"/>
          <p:cNvPicPr>
            <a:picLocks/>
          </p:cNvPicPr>
          <p:nvPr/>
        </p:nvPicPr>
        <p:blipFill>
          <a:blip r:embed="rId2">
            <a:extLst>
              <a:ext uri="{28A0092B-C50C-407E-A947-70E740481C1C}">
                <a14:useLocalDpi xmlns:a14="http://schemas.microsoft.com/office/drawing/2010/main"/>
              </a:ext>
            </a:extLst>
          </a:blip>
          <a:srcRect/>
          <a:stretch>
            <a:fillRect/>
          </a:stretch>
        </p:blipFill>
        <p:spPr bwMode="auto">
          <a:xfrm>
            <a:off x="2987824" y="3933056"/>
            <a:ext cx="2880320" cy="1872208"/>
          </a:xfrm>
          <a:prstGeom prst="rect">
            <a:avLst/>
          </a:prstGeom>
          <a:noFill/>
          <a:ln>
            <a:noFill/>
          </a:ln>
        </p:spPr>
      </p:pic>
    </p:spTree>
    <p:extLst>
      <p:ext uri="{BB962C8B-B14F-4D97-AF65-F5344CB8AC3E}">
        <p14:creationId xmlns:p14="http://schemas.microsoft.com/office/powerpoint/2010/main" val="39892835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060848"/>
            <a:ext cx="7408333" cy="4065315"/>
          </a:xfrm>
        </p:spPr>
        <p:txBody>
          <a:bodyPr>
            <a:normAutofit/>
          </a:bodyPr>
          <a:lstStyle/>
          <a:p>
            <a:pPr marL="0" indent="0" algn="ctr">
              <a:buNone/>
            </a:pPr>
            <a:r>
              <a:rPr lang="lv-LV" sz="6000" b="1" dirty="0">
                <a:solidFill>
                  <a:schemeClr val="tx1"/>
                </a:solidFill>
              </a:rPr>
              <a:t>Pamēģiniet arī Jūs pagatavot gardos kārumus!</a:t>
            </a:r>
          </a:p>
        </p:txBody>
      </p:sp>
    </p:spTree>
    <p:extLst>
      <p:ext uri="{BB962C8B-B14F-4D97-AF65-F5344CB8AC3E}">
        <p14:creationId xmlns:p14="http://schemas.microsoft.com/office/powerpoint/2010/main" val="2042201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atura vietturis 1"/>
          <p:cNvSpPr>
            <a:spLocks noGrp="1"/>
          </p:cNvSpPr>
          <p:nvPr>
            <p:ph idx="1"/>
          </p:nvPr>
        </p:nvSpPr>
        <p:spPr>
          <a:xfrm>
            <a:off x="872067" y="2420888"/>
            <a:ext cx="7408333" cy="3705275"/>
          </a:xfrm>
        </p:spPr>
        <p:txBody>
          <a:bodyPr/>
          <a:lstStyle/>
          <a:p>
            <a:r>
              <a:rPr lang="lv-LV" sz="5400" b="1" dirty="0"/>
              <a:t>Skolotāja līdzdalībai mācību procesā ir jābūt nemanāmai, bet virzošai. </a:t>
            </a:r>
            <a:endParaRPr lang="lv-LV" sz="5400" dirty="0"/>
          </a:p>
          <a:p>
            <a:endParaRPr lang="lv-LV" dirty="0"/>
          </a:p>
        </p:txBody>
      </p:sp>
    </p:spTree>
    <p:extLst>
      <p:ext uri="{BB962C8B-B14F-4D97-AF65-F5344CB8AC3E}">
        <p14:creationId xmlns:p14="http://schemas.microsoft.com/office/powerpoint/2010/main" val="20609689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Virsraksts 2"/>
          <p:cNvSpPr>
            <a:spLocks noGrp="1"/>
          </p:cNvSpPr>
          <p:nvPr>
            <p:ph type="title"/>
          </p:nvPr>
        </p:nvSpPr>
        <p:spPr>
          <a:xfrm>
            <a:off x="457200" y="404664"/>
            <a:ext cx="8229600" cy="4680520"/>
          </a:xfrm>
        </p:spPr>
        <p:txBody>
          <a:bodyPr>
            <a:noAutofit/>
          </a:bodyPr>
          <a:lstStyle/>
          <a:p>
            <a:r>
              <a:rPr lang="lv-LV" sz="9600" dirty="0">
                <a:solidFill>
                  <a:schemeClr val="tx1"/>
                </a:solidFill>
              </a:rPr>
              <a:t>Kāpēc jāmācās matemātika?</a:t>
            </a:r>
          </a:p>
        </p:txBody>
      </p:sp>
    </p:spTree>
    <p:extLst>
      <p:ext uri="{BB962C8B-B14F-4D97-AF65-F5344CB8AC3E}">
        <p14:creationId xmlns:p14="http://schemas.microsoft.com/office/powerpoint/2010/main" val="245039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aisnstūrveida remarka ar noapaļotiem stūriem 3"/>
          <p:cNvSpPr/>
          <p:nvPr/>
        </p:nvSpPr>
        <p:spPr>
          <a:xfrm>
            <a:off x="399118" y="515244"/>
            <a:ext cx="3524809" cy="1905643"/>
          </a:xfrm>
          <a:prstGeom prst="wedgeRoundRectCallout">
            <a:avLst>
              <a:gd name="adj1" fmla="val 64938"/>
              <a:gd name="adj2" fmla="val 56096"/>
              <a:gd name="adj3" fmla="val 16667"/>
            </a:avLst>
          </a:prstGeom>
        </p:spPr>
        <p:style>
          <a:lnRef idx="2">
            <a:schemeClr val="accent6"/>
          </a:lnRef>
          <a:fillRef idx="1003">
            <a:schemeClr val="lt1"/>
          </a:fillRef>
          <a:effectRef idx="0">
            <a:schemeClr val="accent6"/>
          </a:effectRef>
          <a:fontRef idx="minor">
            <a:schemeClr val="dk1"/>
          </a:fontRef>
        </p:style>
        <p:txBody>
          <a:bodyPr rtlCol="0" anchor="ctr"/>
          <a:lstStyle/>
          <a:p>
            <a:endParaRPr lang="lv-LV" sz="2400" dirty="0"/>
          </a:p>
          <a:p>
            <a:r>
              <a:rPr lang="lv-LV" sz="2400" b="1" dirty="0"/>
              <a:t>Matemātika ir priekšmets, kura ietvaros skolēni apgūst formālas spriešanas metodes. </a:t>
            </a:r>
          </a:p>
          <a:p>
            <a:r>
              <a:rPr lang="lv-LV" dirty="0"/>
              <a:t> </a:t>
            </a:r>
          </a:p>
        </p:txBody>
      </p:sp>
      <p:sp>
        <p:nvSpPr>
          <p:cNvPr id="5" name="Taisnstūrveida remarka ar noapaļotiem stūriem 4"/>
          <p:cNvSpPr/>
          <p:nvPr/>
        </p:nvSpPr>
        <p:spPr>
          <a:xfrm>
            <a:off x="5292080" y="515244"/>
            <a:ext cx="3528392" cy="1761627"/>
          </a:xfrm>
          <a:prstGeom prst="wedgeRoundRectCallout">
            <a:avLst>
              <a:gd name="adj1" fmla="val -35190"/>
              <a:gd name="adj2" fmla="val 65871"/>
              <a:gd name="adj3" fmla="val 16667"/>
            </a:avLst>
          </a:prstGeom>
        </p:spPr>
        <p:style>
          <a:lnRef idx="2">
            <a:schemeClr val="accent6"/>
          </a:lnRef>
          <a:fillRef idx="1003">
            <a:schemeClr val="lt1"/>
          </a:fillRef>
          <a:effectRef idx="0">
            <a:schemeClr val="accent6"/>
          </a:effectRef>
          <a:fontRef idx="minor">
            <a:schemeClr val="dk1"/>
          </a:fontRef>
        </p:style>
        <p:txBody>
          <a:bodyPr rtlCol="0" anchor="ctr"/>
          <a:lstStyle/>
          <a:p>
            <a:pPr algn="ctr"/>
            <a:r>
              <a:rPr lang="lv-LV" sz="2400" b="1" dirty="0"/>
              <a:t> Mācoties matemātiku, izveidojas priekšstats par pierādījumu un attīstās iekšējā vajadzība pēc tā. </a:t>
            </a:r>
          </a:p>
        </p:txBody>
      </p:sp>
      <p:sp>
        <p:nvSpPr>
          <p:cNvPr id="6" name="Taisnstūrveida remarka ar noapaļotiem stūriem 5"/>
          <p:cNvSpPr/>
          <p:nvPr/>
        </p:nvSpPr>
        <p:spPr>
          <a:xfrm>
            <a:off x="5436096" y="4725144"/>
            <a:ext cx="3312368" cy="1656184"/>
          </a:xfrm>
          <a:prstGeom prst="wedgeRoundRectCallout">
            <a:avLst>
              <a:gd name="adj1" fmla="val -37476"/>
              <a:gd name="adj2" fmla="val -86107"/>
              <a:gd name="adj3" fmla="val 16667"/>
            </a:avLst>
          </a:prstGeom>
        </p:spPr>
        <p:style>
          <a:lnRef idx="2">
            <a:schemeClr val="accent6"/>
          </a:lnRef>
          <a:fillRef idx="1003">
            <a:schemeClr val="lt1"/>
          </a:fillRef>
          <a:effectRef idx="0">
            <a:schemeClr val="accent6"/>
          </a:effectRef>
          <a:fontRef idx="minor">
            <a:schemeClr val="dk1"/>
          </a:fontRef>
        </p:style>
        <p:txBody>
          <a:bodyPr rtlCol="0" anchor="ctr"/>
          <a:lstStyle/>
          <a:p>
            <a:r>
              <a:rPr lang="lv-LV" sz="2400" b="1" dirty="0"/>
              <a:t>Neapšaubāma ir matemātisko uzdevumu loma bērna intelekta attīstībā. </a:t>
            </a:r>
          </a:p>
        </p:txBody>
      </p:sp>
      <p:sp>
        <p:nvSpPr>
          <p:cNvPr id="7" name="Taisnstūrveida remarka ar noapaļotiem stūriem 6"/>
          <p:cNvSpPr/>
          <p:nvPr/>
        </p:nvSpPr>
        <p:spPr>
          <a:xfrm>
            <a:off x="3347864" y="2564904"/>
            <a:ext cx="2808312" cy="1512168"/>
          </a:xfrm>
          <a:prstGeom prst="wedgeRoundRectCallout">
            <a:avLst>
              <a:gd name="adj1" fmla="val -21608"/>
              <a:gd name="adj2" fmla="val 47383"/>
              <a:gd name="adj3" fmla="val 16667"/>
            </a:avLst>
          </a:prstGeom>
        </p:spPr>
        <p:style>
          <a:lnRef idx="2">
            <a:schemeClr val="accent6"/>
          </a:lnRef>
          <a:fillRef idx="1003">
            <a:schemeClr val="lt1"/>
          </a:fillRef>
          <a:effectRef idx="0">
            <a:schemeClr val="accent6"/>
          </a:effectRef>
          <a:fontRef idx="minor">
            <a:schemeClr val="dk1"/>
          </a:fontRef>
        </p:style>
        <p:txBody>
          <a:bodyPr rtlCol="0" anchor="ctr"/>
          <a:lstStyle/>
          <a:p>
            <a:pPr algn="ctr"/>
            <a:r>
              <a:rPr lang="lv-LV" sz="2400" b="1" dirty="0">
                <a:solidFill>
                  <a:schemeClr val="tx2">
                    <a:lumMod val="60000"/>
                    <a:lumOff val="40000"/>
                  </a:schemeClr>
                </a:solidFill>
              </a:rPr>
              <a:t>Matemātikas </a:t>
            </a:r>
            <a:r>
              <a:rPr lang="lv-LV" sz="2400" b="1" dirty="0">
                <a:solidFill>
                  <a:srgbClr val="0070C0"/>
                </a:solidFill>
              </a:rPr>
              <a:t>funkcijas</a:t>
            </a:r>
            <a:r>
              <a:rPr lang="lv-LV" sz="2400" b="1" dirty="0">
                <a:solidFill>
                  <a:schemeClr val="tx2">
                    <a:lumMod val="60000"/>
                    <a:lumOff val="40000"/>
                  </a:schemeClr>
                </a:solidFill>
              </a:rPr>
              <a:t> vispārējā izglītībā </a:t>
            </a:r>
          </a:p>
        </p:txBody>
      </p:sp>
      <p:sp>
        <p:nvSpPr>
          <p:cNvPr id="8" name="Taisnstūrveida remarka ar noapaļotiem stūriem 7"/>
          <p:cNvSpPr/>
          <p:nvPr/>
        </p:nvSpPr>
        <p:spPr>
          <a:xfrm>
            <a:off x="399118" y="4293096"/>
            <a:ext cx="3740834" cy="1965785"/>
          </a:xfrm>
          <a:prstGeom prst="wedgeRoundRectCallout">
            <a:avLst>
              <a:gd name="adj1" fmla="val 68151"/>
              <a:gd name="adj2" fmla="val -57866"/>
              <a:gd name="adj3" fmla="val 16667"/>
            </a:avLst>
          </a:prstGeom>
        </p:spPr>
        <p:style>
          <a:lnRef idx="2">
            <a:schemeClr val="accent6"/>
          </a:lnRef>
          <a:fillRef idx="1003">
            <a:schemeClr val="lt1"/>
          </a:fillRef>
          <a:effectRef idx="0">
            <a:schemeClr val="accent6"/>
          </a:effectRef>
          <a:fontRef idx="minor">
            <a:schemeClr val="dk1"/>
          </a:fontRef>
        </p:style>
        <p:txBody>
          <a:bodyPr rtlCol="0" anchor="ctr"/>
          <a:lstStyle/>
          <a:p>
            <a:pPr algn="ctr"/>
            <a:r>
              <a:rPr lang="lv-LV" sz="2400" b="1" dirty="0"/>
              <a:t>Matemātika ir neaizstājams instruments citu priekšmetu (fizika, astronomija, informātika) apguvē. </a:t>
            </a:r>
          </a:p>
        </p:txBody>
      </p:sp>
    </p:spTree>
    <p:extLst>
      <p:ext uri="{BB962C8B-B14F-4D97-AF65-F5344CB8AC3E}">
        <p14:creationId xmlns:p14="http://schemas.microsoft.com/office/powerpoint/2010/main" val="8529306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aisnstūrveida remarka ar noapaļotiem stūriem 5"/>
          <p:cNvSpPr/>
          <p:nvPr/>
        </p:nvSpPr>
        <p:spPr>
          <a:xfrm>
            <a:off x="5475278" y="3429000"/>
            <a:ext cx="3096344" cy="2592288"/>
          </a:xfrm>
          <a:prstGeom prst="wedgeRoundRectCallout">
            <a:avLst>
              <a:gd name="adj1" fmla="val -46849"/>
              <a:gd name="adj2" fmla="val -95813"/>
              <a:gd name="adj3" fmla="val 16667"/>
            </a:avLst>
          </a:prstGeom>
        </p:spPr>
        <p:style>
          <a:lnRef idx="2">
            <a:schemeClr val="accent6"/>
          </a:lnRef>
          <a:fillRef idx="1002">
            <a:schemeClr val="lt2"/>
          </a:fillRef>
          <a:effectRef idx="0">
            <a:schemeClr val="accent6"/>
          </a:effectRef>
          <a:fontRef idx="minor">
            <a:schemeClr val="dk1"/>
          </a:fontRef>
        </p:style>
        <p:txBody>
          <a:bodyPr rtlCol="0" anchor="ctr"/>
          <a:lstStyle/>
          <a:p>
            <a:r>
              <a:rPr lang="lv-LV" sz="3600" b="1" dirty="0"/>
              <a:t>Olimpiāžu un konkursu uzdevumi</a:t>
            </a:r>
          </a:p>
        </p:txBody>
      </p:sp>
      <p:sp>
        <p:nvSpPr>
          <p:cNvPr id="7" name="Taisnstūrveida remarka ar noapaļotiem stūriem 6"/>
          <p:cNvSpPr/>
          <p:nvPr/>
        </p:nvSpPr>
        <p:spPr>
          <a:xfrm>
            <a:off x="3077410" y="269302"/>
            <a:ext cx="3654829" cy="1944216"/>
          </a:xfrm>
          <a:prstGeom prst="wedgeRoundRectCallout">
            <a:avLst>
              <a:gd name="adj1" fmla="val -22408"/>
              <a:gd name="adj2" fmla="val 44583"/>
              <a:gd name="adj3" fmla="val 16667"/>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lv-LV" sz="4400" b="1" dirty="0"/>
              <a:t>Matemātikas uzdevumi</a:t>
            </a:r>
          </a:p>
        </p:txBody>
      </p:sp>
      <p:sp>
        <p:nvSpPr>
          <p:cNvPr id="8" name="Taisnstūrveida remarka ar noapaļotiem stūriem 7"/>
          <p:cNvSpPr/>
          <p:nvPr/>
        </p:nvSpPr>
        <p:spPr>
          <a:xfrm>
            <a:off x="636847" y="3555014"/>
            <a:ext cx="3096344" cy="2340260"/>
          </a:xfrm>
          <a:prstGeom prst="wedgeRoundRectCallout">
            <a:avLst>
              <a:gd name="adj1" fmla="val 65162"/>
              <a:gd name="adj2" fmla="val -106815"/>
              <a:gd name="adj3" fmla="val 16667"/>
            </a:avLst>
          </a:prstGeom>
        </p:spPr>
        <p:style>
          <a:lnRef idx="2">
            <a:schemeClr val="accent6"/>
          </a:lnRef>
          <a:fillRef idx="1002">
            <a:schemeClr val="lt2"/>
          </a:fillRef>
          <a:effectRef idx="0">
            <a:schemeClr val="accent6"/>
          </a:effectRef>
          <a:fontRef idx="minor">
            <a:schemeClr val="dk1"/>
          </a:fontRef>
        </p:style>
        <p:txBody>
          <a:bodyPr rtlCol="0" anchor="ctr"/>
          <a:lstStyle/>
          <a:p>
            <a:r>
              <a:rPr lang="lv-LV" sz="3600" b="1" dirty="0"/>
              <a:t>Matemātikas  standartā noteiktie uzdevumi</a:t>
            </a:r>
          </a:p>
        </p:txBody>
      </p:sp>
    </p:spTree>
    <p:extLst>
      <p:ext uri="{BB962C8B-B14F-4D97-AF65-F5344CB8AC3E}">
        <p14:creationId xmlns:p14="http://schemas.microsoft.com/office/powerpoint/2010/main" val="24904167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Satura vietturis 5"/>
          <p:cNvGraphicFramePr>
            <a:graphicFrameLocks noGrp="1"/>
          </p:cNvGraphicFramePr>
          <p:nvPr>
            <p:ph idx="1"/>
            <p:extLst>
              <p:ext uri="{D42A27DB-BD31-4B8C-83A1-F6EECF244321}">
                <p14:modId xmlns:p14="http://schemas.microsoft.com/office/powerpoint/2010/main" val="560050001"/>
              </p:ext>
            </p:extLst>
          </p:nvPr>
        </p:nvGraphicFramePr>
        <p:xfrm>
          <a:off x="323528" y="1556792"/>
          <a:ext cx="849694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Virsraksts 2"/>
          <p:cNvSpPr>
            <a:spLocks noGrp="1"/>
          </p:cNvSpPr>
          <p:nvPr>
            <p:ph type="title"/>
          </p:nvPr>
        </p:nvSpPr>
        <p:spPr/>
        <p:txBody>
          <a:bodyPr>
            <a:normAutofit fontScale="90000"/>
          </a:bodyPr>
          <a:lstStyle/>
          <a:p>
            <a:r>
              <a:rPr lang="lv-LV" dirty="0"/>
              <a:t> </a:t>
            </a:r>
            <a:r>
              <a:rPr lang="lv-LV" sz="4900" b="1" dirty="0">
                <a:solidFill>
                  <a:schemeClr val="tx1"/>
                </a:solidFill>
              </a:rPr>
              <a:t>Vingrinoties matemātisko uzdevumu risināšanā, </a:t>
            </a:r>
          </a:p>
        </p:txBody>
      </p:sp>
    </p:spTree>
    <p:extLst>
      <p:ext uri="{BB962C8B-B14F-4D97-AF65-F5344CB8AC3E}">
        <p14:creationId xmlns:p14="http://schemas.microsoft.com/office/powerpoint/2010/main" val="28300949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iļņi">
  <a:themeElements>
    <a:clrScheme name="Viļņ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iļņ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ļņ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573</TotalTime>
  <Words>1136</Words>
  <Application>Microsoft Office PowerPoint</Application>
  <PresentationFormat>On-screen Show (4:3)</PresentationFormat>
  <Paragraphs>123</Paragraphs>
  <Slides>42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42</vt:i4>
      </vt:variant>
    </vt:vector>
  </HeadingPairs>
  <TitlesOfParts>
    <vt:vector size="46" baseType="lpstr">
      <vt:lpstr>Baskerville Old Face</vt:lpstr>
      <vt:lpstr>Candara</vt:lpstr>
      <vt:lpstr>Symbol</vt:lpstr>
      <vt:lpstr>Viļņi</vt:lpstr>
      <vt:lpstr>Dzīve kā matemātika</vt:lpstr>
      <vt:lpstr>PowerPoint Presentation</vt:lpstr>
      <vt:lpstr>PowerPoint Presentation</vt:lpstr>
      <vt:lpstr>PowerPoint Presentation</vt:lpstr>
      <vt:lpstr>PowerPoint Presentation</vt:lpstr>
      <vt:lpstr>Kāpēc jāmācās matemātika?</vt:lpstr>
      <vt:lpstr>PowerPoint Presentation</vt:lpstr>
      <vt:lpstr>PowerPoint Presentation</vt:lpstr>
      <vt:lpstr> Vingrinoties matemātisko uzdevumu risināšanā, </vt:lpstr>
      <vt:lpstr>PowerPoint Presentation</vt:lpstr>
      <vt:lpstr>Anketa BPVV skolēniem</vt:lpstr>
      <vt:lpstr>Kāpēc man būtu jāzina matemātika?</vt:lpstr>
      <vt:lpstr>Kāpēc man būtu jāzina matemātika?</vt:lpstr>
      <vt:lpstr>Kāpēc man būtu jāzina matemātika?</vt:lpstr>
      <vt:lpstr>Jau senatnē cilvēki saprata, ka zināšanas ir jāiegūst darbā, nevis jāatsēž skolas solā un jāgaida, kad tās kāds ieliks galvā, bet ir jācīnās par sava izvēlētā mērķa sasniegšanu.  </vt:lpstr>
      <vt:lpstr>Kā mācīt matemātiku?</vt:lpstr>
      <vt:lpstr>Matemātikas apguvē svarīgi:</vt:lpstr>
      <vt:lpstr>Klases skolēni</vt:lpstr>
      <vt:lpstr>Problēmas stundā</vt:lpstr>
      <vt:lpstr>PowerPoint Presentation</vt:lpstr>
      <vt:lpstr>PowerPoint Presentation</vt:lpstr>
      <vt:lpstr>PowerPoint Presentation</vt:lpstr>
      <vt:lpstr>Motivācijas trūkums.</vt:lpstr>
      <vt:lpstr>Skolēns nemāk mācīties.</vt:lpstr>
      <vt:lpstr>Mācību mērķa izpratnes trūkums.</vt:lpstr>
      <vt:lpstr>Mācību centrs IntAcademy piedāvā īpašu kursu skolēniem Mācies pareizi!</vt:lpstr>
      <vt:lpstr>Pirmās nodarbības uzdevums</vt:lpstr>
      <vt:lpstr>Pārējās nodarbībās</vt:lpstr>
      <vt:lpstr>A. Reihenovas, matemātikas skolotājas, atzinums</vt:lpstr>
      <vt:lpstr>PowerPoint Presentation</vt:lpstr>
      <vt:lpstr>PowerPoint Presentation</vt:lpstr>
      <vt:lpstr>Problēmas stundā</vt:lpstr>
      <vt:lpstr>Austras Reihenovas, matemātikas skolotājas, metode - izvērsts vielas izklāsts. </vt:lpstr>
      <vt:lpstr>Austras Reihenovas, matemātikas skolotājas, ieteikumi </vt:lpstr>
      <vt:lpstr>PowerPoint Presentation</vt:lpstr>
      <vt:lpstr>Tēma: Attiecība  Uzdevums: Pagatavo šokolādes kraukšķus </vt:lpstr>
      <vt:lpstr>Tavs matemātikas uzdevums ir: </vt:lpstr>
      <vt:lpstr>Tēma: Attiecība   Šokolādes kraukšķu recepte</vt:lpstr>
      <vt:lpstr>Gatavošana:</vt:lpstr>
      <vt:lpstr>Gatavošana:</vt:lpstr>
      <vt:lpstr>Gatavošana:</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Dzīve kā matemātika</dc:title>
  <dc:creator>BENITA</dc:creator>
  <cp:lastModifiedBy>Andris</cp:lastModifiedBy>
  <cp:revision>198</cp:revision>
  <dcterms:created xsi:type="dcterms:W3CDTF">2015-12-07T15:36:03Z</dcterms:created>
  <dcterms:modified xsi:type="dcterms:W3CDTF">2017-02-20T22:28:12Z</dcterms:modified>
</cp:coreProperties>
</file>